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5" r:id="rId5"/>
    <p:sldId id="261" r:id="rId6"/>
    <p:sldId id="262" r:id="rId7"/>
    <p:sldId id="263" r:id="rId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0" autoAdjust="0"/>
    <p:restoredTop sz="94660"/>
  </p:normalViewPr>
  <p:slideViewPr>
    <p:cSldViewPr snapToGrid="0">
      <p:cViewPr varScale="1">
        <p:scale>
          <a:sx n="54" d="100"/>
          <a:sy n="54" d="100"/>
        </p:scale>
        <p:origin x="114" y="5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95DDCC-BC5B-128C-DBA4-BCA408AF2E6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AF0B1060-A720-D2A6-8E34-DF4F26B2E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1158A81-BB1C-454D-3E38-256C3E2C1D66}"/>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5" name="Pladsholder til sidefod 4">
            <a:extLst>
              <a:ext uri="{FF2B5EF4-FFF2-40B4-BE49-F238E27FC236}">
                <a16:creationId xmlns:a16="http://schemas.microsoft.com/office/drawing/2014/main" id="{BA2BD313-D965-13AA-0DCF-BB732636F0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477AD79-DD87-4E9B-35ED-C3CA0C85E788}"/>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2942939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BCFA8E-EB27-E363-17B0-FF635488D05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5DFAF87-7928-5A06-379A-C31F3782E15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673D7DC-A74A-295A-80AC-A33803B88F0F}"/>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5" name="Pladsholder til sidefod 4">
            <a:extLst>
              <a:ext uri="{FF2B5EF4-FFF2-40B4-BE49-F238E27FC236}">
                <a16:creationId xmlns:a16="http://schemas.microsoft.com/office/drawing/2014/main" id="{B6AC07CC-42EB-8620-BAAC-1FC46745D31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78AA08E-4782-E6B5-824A-C2A3CB4691A5}"/>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710560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A8452D-9605-52C3-E428-63CD9E4962B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CB46040-B4BB-E1C0-FF21-B82D49C477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1C238078-D009-D892-D91D-0C3E9F1C504D}"/>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5" name="Pladsholder til sidefod 4">
            <a:extLst>
              <a:ext uri="{FF2B5EF4-FFF2-40B4-BE49-F238E27FC236}">
                <a16:creationId xmlns:a16="http://schemas.microsoft.com/office/drawing/2014/main" id="{E8235012-B478-1631-FE57-0D17D192BEA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8CCA789-EB6B-ACD2-970E-0F9920D3EA7A}"/>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2436187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A53830-7A5C-5F96-B11F-3586B1EE2EA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DB5FD4E-8CD9-34A0-6EC9-4BC190DC4BD3}"/>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F87E218-CE6D-3082-FC4B-85B8DF4CF6E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EBA2FD0-156B-3685-7BFC-49F5CD509201}"/>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6" name="Pladsholder til sidefod 5">
            <a:extLst>
              <a:ext uri="{FF2B5EF4-FFF2-40B4-BE49-F238E27FC236}">
                <a16:creationId xmlns:a16="http://schemas.microsoft.com/office/drawing/2014/main" id="{D4680D9F-86B9-AF4E-72D2-2450EFC89B7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90CE236-41C8-7B98-A675-DA3B1A4D79C7}"/>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278324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4873D3-5B09-ECA0-3B60-508904DD0F1A}"/>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73BA039-DBBC-FB20-DA2F-4C69489789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9FFD2B5-F431-C37B-C456-39832BBD85A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73FD8EE3-2FA2-07A7-BE36-B6A623944F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AB56189-6E04-623E-C800-408BAF516C7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946425D-3BDE-9408-49FB-E26936E5CF4D}"/>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8" name="Pladsholder til sidefod 7">
            <a:extLst>
              <a:ext uri="{FF2B5EF4-FFF2-40B4-BE49-F238E27FC236}">
                <a16:creationId xmlns:a16="http://schemas.microsoft.com/office/drawing/2014/main" id="{109008E0-3D26-EEF7-48A8-06380C147E56}"/>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93F796C-EB81-4B58-C3BC-E547EA73BE3C}"/>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1026588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0FCF6A-2EA1-92A6-6CFE-29772F7D7CB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31EAD0B-8FAF-3A4A-CF5E-79B0A1624B1A}"/>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4" name="Pladsholder til sidefod 3">
            <a:extLst>
              <a:ext uri="{FF2B5EF4-FFF2-40B4-BE49-F238E27FC236}">
                <a16:creationId xmlns:a16="http://schemas.microsoft.com/office/drawing/2014/main" id="{204F8165-F02F-121A-FB9B-422FCD5EECB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0E814C8-6CDB-508D-0F48-3761AAC8CAFB}"/>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3155065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B9EF3D8-60C0-A6AD-3157-8795E0A98CFF}"/>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3" name="Pladsholder til sidefod 2">
            <a:extLst>
              <a:ext uri="{FF2B5EF4-FFF2-40B4-BE49-F238E27FC236}">
                <a16:creationId xmlns:a16="http://schemas.microsoft.com/office/drawing/2014/main" id="{910BE45C-5ADC-4520-469F-134D20313EC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C0FC272-4DC4-3CE3-3FED-C1078D4D34CF}"/>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1521670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EB87B9-9034-EC07-C08B-9443AAC5554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B5AA07E-475A-FA72-29E3-959BA3155D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12D2EB6F-E9F5-C2A9-0317-6DFCBDA1C8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552418A-1CC6-D787-F08B-7583C6951D2E}"/>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6" name="Pladsholder til sidefod 5">
            <a:extLst>
              <a:ext uri="{FF2B5EF4-FFF2-40B4-BE49-F238E27FC236}">
                <a16:creationId xmlns:a16="http://schemas.microsoft.com/office/drawing/2014/main" id="{C6E6D655-7F2E-D18C-EFEB-DB80D48C3CD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53E15E8-B0FD-8CFB-67A3-A8621A8BB658}"/>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1834831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DCBAE1-8002-725D-9A7D-EFBC860080A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FB90889-9890-7F24-1E39-5DB98BF719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3720C17E-E396-6F9D-0741-2EAC0CF1BF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FA984C3-3BF2-33A9-D19E-4D30AA1915A1}"/>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6" name="Pladsholder til sidefod 5">
            <a:extLst>
              <a:ext uri="{FF2B5EF4-FFF2-40B4-BE49-F238E27FC236}">
                <a16:creationId xmlns:a16="http://schemas.microsoft.com/office/drawing/2014/main" id="{83477D30-9F02-E2C6-6C9C-5305CF71E91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0C5387B-0906-6347-CEC0-80B4F522F815}"/>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3189536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5AD404-CD18-084B-8F34-2F09C5C83D1B}"/>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8AFAFBB-2E2D-C0BD-99CB-12DDFE83EFB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2B7AAFB-4AD6-352B-A31B-FA5FA7A61BEE}"/>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5" name="Pladsholder til sidefod 4">
            <a:extLst>
              <a:ext uri="{FF2B5EF4-FFF2-40B4-BE49-F238E27FC236}">
                <a16:creationId xmlns:a16="http://schemas.microsoft.com/office/drawing/2014/main" id="{ABA5996C-1AA8-D203-4356-F9D79BC577D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8BA7282-484A-DEBA-D695-6720FF2E8DF0}"/>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3662442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C135FED-D463-B04E-7F92-B6CA12CD361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88D08FEB-AD3C-CBE4-703E-1021DE04B03C}"/>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AAC916B-85A7-EFEB-308C-A7137F775399}"/>
              </a:ext>
            </a:extLst>
          </p:cNvPr>
          <p:cNvSpPr>
            <a:spLocks noGrp="1"/>
          </p:cNvSpPr>
          <p:nvPr>
            <p:ph type="dt" sz="half" idx="10"/>
          </p:nvPr>
        </p:nvSpPr>
        <p:spPr/>
        <p:txBody>
          <a:bodyPr/>
          <a:lstStyle/>
          <a:p>
            <a:fld id="{CB6F5CC6-8DFE-484C-9F20-EB71C75CA82B}" type="datetimeFigureOut">
              <a:rPr lang="da-DK" smtClean="0"/>
              <a:t>07-11-2025</a:t>
            </a:fld>
            <a:endParaRPr lang="da-DK"/>
          </a:p>
        </p:txBody>
      </p:sp>
      <p:sp>
        <p:nvSpPr>
          <p:cNvPr id="5" name="Pladsholder til sidefod 4">
            <a:extLst>
              <a:ext uri="{FF2B5EF4-FFF2-40B4-BE49-F238E27FC236}">
                <a16:creationId xmlns:a16="http://schemas.microsoft.com/office/drawing/2014/main" id="{DCAFACD2-0A03-AFF3-DEBC-74D18C5E584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30E1F6-4E05-968A-481F-11B9FEB55009}"/>
              </a:ext>
            </a:extLst>
          </p:cNvPr>
          <p:cNvSpPr>
            <a:spLocks noGrp="1"/>
          </p:cNvSpPr>
          <p:nvPr>
            <p:ph type="sldNum" sz="quarter" idx="12"/>
          </p:nvPr>
        </p:nvSpPr>
        <p:spPr/>
        <p:txBody>
          <a:bodyPr/>
          <a:lstStyle/>
          <a:p>
            <a:fld id="{F84CBC8F-818A-44EF-84C5-AF51652D2D76}" type="slidenum">
              <a:rPr lang="da-DK" smtClean="0"/>
              <a:t>‹nr.›</a:t>
            </a:fld>
            <a:endParaRPr lang="da-DK"/>
          </a:p>
        </p:txBody>
      </p:sp>
    </p:spTree>
    <p:extLst>
      <p:ext uri="{BB962C8B-B14F-4D97-AF65-F5344CB8AC3E}">
        <p14:creationId xmlns:p14="http://schemas.microsoft.com/office/powerpoint/2010/main" val="2943993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44274A5-A829-8270-4EC9-C60A510227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064BE27-7082-3379-4FFC-47A2889C86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39F777D-859A-101B-5D64-8757241055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6F5CC6-8DFE-484C-9F20-EB71C75CA82B}" type="datetimeFigureOut">
              <a:rPr lang="da-DK" smtClean="0"/>
              <a:t>07-11-2025</a:t>
            </a:fld>
            <a:endParaRPr lang="da-DK"/>
          </a:p>
        </p:txBody>
      </p:sp>
      <p:sp>
        <p:nvSpPr>
          <p:cNvPr id="5" name="Pladsholder til sidefod 4">
            <a:extLst>
              <a:ext uri="{FF2B5EF4-FFF2-40B4-BE49-F238E27FC236}">
                <a16:creationId xmlns:a16="http://schemas.microsoft.com/office/drawing/2014/main" id="{6607B960-0ED4-E572-3555-D172DA6C54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3CE08C95-7BAD-6A31-9C4E-3E851FD76F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4CBC8F-818A-44EF-84C5-AF51652D2D76}" type="slidenum">
              <a:rPr lang="da-DK" smtClean="0"/>
              <a:t>‹nr.›</a:t>
            </a:fld>
            <a:endParaRPr lang="da-DK"/>
          </a:p>
        </p:txBody>
      </p:sp>
    </p:spTree>
    <p:extLst>
      <p:ext uri="{BB962C8B-B14F-4D97-AF65-F5344CB8AC3E}">
        <p14:creationId xmlns:p14="http://schemas.microsoft.com/office/powerpoint/2010/main" val="3367406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mahmoud.dk/" TargetMode="External"/><Relationship Id="rId2" Type="http://schemas.openxmlformats.org/officeDocument/2006/relationships/hyperlink" Target="https://vimeo.com/184372241"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94871-83BB-DF9C-40D4-92639386763D}"/>
              </a:ext>
            </a:extLst>
          </p:cNvPr>
          <p:cNvSpPr>
            <a:spLocks noGrp="1"/>
          </p:cNvSpPr>
          <p:nvPr>
            <p:ph type="ctrTitle"/>
          </p:nvPr>
        </p:nvSpPr>
        <p:spPr>
          <a:xfrm>
            <a:off x="1524000" y="617838"/>
            <a:ext cx="9144000" cy="2892125"/>
          </a:xfrm>
        </p:spPr>
        <p:txBody>
          <a:bodyPr>
            <a:normAutofit fontScale="90000"/>
          </a:bodyPr>
          <a:lstStyle/>
          <a:p>
            <a:br>
              <a:rPr lang="en-US" b="1" dirty="0"/>
            </a:br>
            <a:br>
              <a:rPr lang="en-US" b="1" dirty="0"/>
            </a:br>
            <a:br>
              <a:rPr lang="en-US" b="1" dirty="0"/>
            </a:br>
            <a:br>
              <a:rPr lang="en-US" b="1" dirty="0"/>
            </a:br>
            <a:br>
              <a:rPr lang="da-DK" dirty="0"/>
            </a:br>
            <a:br>
              <a:rPr lang="da-DK" dirty="0"/>
            </a:br>
            <a:r>
              <a:rPr lang="en-US" b="1" dirty="0"/>
              <a:t>In the Twenty-First Century, Colonialism and Apartheid Are Doomed to Failure</a:t>
            </a:r>
            <a:endParaRPr lang="da-DK" dirty="0"/>
          </a:p>
        </p:txBody>
      </p:sp>
      <p:sp>
        <p:nvSpPr>
          <p:cNvPr id="3" name="Undertitel 2">
            <a:extLst>
              <a:ext uri="{FF2B5EF4-FFF2-40B4-BE49-F238E27FC236}">
                <a16:creationId xmlns:a16="http://schemas.microsoft.com/office/drawing/2014/main" id="{733AC014-04C6-CBB3-B6A5-64654759F061}"/>
              </a:ext>
            </a:extLst>
          </p:cNvPr>
          <p:cNvSpPr>
            <a:spLocks noGrp="1"/>
          </p:cNvSpPr>
          <p:nvPr>
            <p:ph type="subTitle" idx="1"/>
          </p:nvPr>
        </p:nvSpPr>
        <p:spPr>
          <a:xfrm>
            <a:off x="1524000" y="3429001"/>
            <a:ext cx="9144000" cy="3065162"/>
          </a:xfrm>
        </p:spPr>
        <p:txBody>
          <a:bodyPr>
            <a:normAutofit lnSpcReduction="10000"/>
          </a:bodyPr>
          <a:lstStyle/>
          <a:p>
            <a:r>
              <a:rPr lang="en-US" dirty="0"/>
              <a:t>Colonialism, settler expansion, and the continuing displacement of the Palestinian people have constituted the central political and moral question of the modern Middle East for over a century. Within a territory of merely 27,000 square kilometers, the colonial practices first imposed under British rule and later perpetuated by the State of Israel have resulted in profound and ongoing dispossession. The broader history of empire—characterized by uprooting, enslavement, and extermination—has shaped four centuries of the modern world, echoing still earlier patterns of imperial domination under the Roman, Ottoman, and Mongol empires</a:t>
            </a:r>
            <a:endParaRPr lang="da-DK" dirty="0"/>
          </a:p>
        </p:txBody>
      </p:sp>
    </p:spTree>
    <p:extLst>
      <p:ext uri="{BB962C8B-B14F-4D97-AF65-F5344CB8AC3E}">
        <p14:creationId xmlns:p14="http://schemas.microsoft.com/office/powerpoint/2010/main" val="25128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C33A97-09A5-F092-B60C-FDBB356CFE0F}"/>
              </a:ext>
            </a:extLst>
          </p:cNvPr>
          <p:cNvSpPr>
            <a:spLocks noGrp="1"/>
          </p:cNvSpPr>
          <p:nvPr>
            <p:ph type="title"/>
          </p:nvPr>
        </p:nvSpPr>
        <p:spPr/>
        <p:txBody>
          <a:bodyPr/>
          <a:lstStyle/>
          <a:p>
            <a:r>
              <a:rPr lang="en-US" dirty="0"/>
              <a:t>America-both North and South, Africa, Asia or Australia</a:t>
            </a:r>
            <a:endParaRPr lang="da-DK" dirty="0"/>
          </a:p>
        </p:txBody>
      </p:sp>
      <p:sp>
        <p:nvSpPr>
          <p:cNvPr id="3" name="Pladsholder til indhold 2">
            <a:extLst>
              <a:ext uri="{FF2B5EF4-FFF2-40B4-BE49-F238E27FC236}">
                <a16:creationId xmlns:a16="http://schemas.microsoft.com/office/drawing/2014/main" id="{73FE0183-B079-C1F2-9BE3-4AD6B03FA70A}"/>
              </a:ext>
            </a:extLst>
          </p:cNvPr>
          <p:cNvSpPr>
            <a:spLocks noGrp="1"/>
          </p:cNvSpPr>
          <p:nvPr>
            <p:ph idx="1"/>
          </p:nvPr>
        </p:nvSpPr>
        <p:spPr/>
        <p:txBody>
          <a:bodyPr>
            <a:normAutofit fontScale="92500" lnSpcReduction="10000"/>
          </a:bodyPr>
          <a:lstStyle/>
          <a:p>
            <a:pPr marL="0" indent="0">
              <a:buNone/>
            </a:pPr>
            <a:r>
              <a:rPr lang="en-US" dirty="0"/>
              <a:t> Across these centuries, millions perished under colonial rule in the pursuit of territorial expansion and racial supremacy. The victims were the Indigenous peoples of the Americas, Africa, Asia, and Australia—those whose lands were seized and whose cultures were targeted for erasure. Algeria, for instance, lost approximately 15 million lives during the 132 years of French occupation. To this day, the Algerian people await an official apology from France—let alone any measure of compensation or reparations for the victims and their descendants. In a contemporary parallel, European authorities have sought to restrict or prohibit pro-Palestinian demonstrations in countries such as Germany, the United Kingdom, and even the United States, thereby silencing voices that challenge this enduring colonial legacy.</a:t>
            </a:r>
            <a:endParaRPr lang="da-DK" dirty="0"/>
          </a:p>
          <a:p>
            <a:pPr marL="0" indent="0">
              <a:buNone/>
            </a:pPr>
            <a:endParaRPr lang="da-DK" dirty="0"/>
          </a:p>
          <a:p>
            <a:endParaRPr lang="da-DK" dirty="0"/>
          </a:p>
        </p:txBody>
      </p:sp>
    </p:spTree>
    <p:extLst>
      <p:ext uri="{BB962C8B-B14F-4D97-AF65-F5344CB8AC3E}">
        <p14:creationId xmlns:p14="http://schemas.microsoft.com/office/powerpoint/2010/main" val="3259024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7AAD58-F3E2-A54B-72CE-2DCB53ACD269}"/>
              </a:ext>
            </a:extLst>
          </p:cNvPr>
          <p:cNvSpPr>
            <a:spLocks noGrp="1"/>
          </p:cNvSpPr>
          <p:nvPr>
            <p:ph type="title"/>
          </p:nvPr>
        </p:nvSpPr>
        <p:spPr/>
        <p:txBody>
          <a:bodyPr/>
          <a:lstStyle/>
          <a:p>
            <a:r>
              <a:rPr lang="da-DK" dirty="0"/>
              <a:t>The 1619 </a:t>
            </a:r>
            <a:r>
              <a:rPr lang="da-DK" dirty="0" err="1"/>
              <a:t>project</a:t>
            </a:r>
            <a:r>
              <a:rPr lang="da-DK" dirty="0"/>
              <a:t> </a:t>
            </a:r>
            <a:r>
              <a:rPr lang="da-DK"/>
              <a:t>&amp; Slave-Ships</a:t>
            </a:r>
            <a:endParaRPr lang="da-DK" dirty="0"/>
          </a:p>
        </p:txBody>
      </p:sp>
      <p:sp>
        <p:nvSpPr>
          <p:cNvPr id="3" name="Pladsholder til indhold 2">
            <a:extLst>
              <a:ext uri="{FF2B5EF4-FFF2-40B4-BE49-F238E27FC236}">
                <a16:creationId xmlns:a16="http://schemas.microsoft.com/office/drawing/2014/main" id="{169E8DCE-AF7B-E53B-AC4F-CFAFD2F51570}"/>
              </a:ext>
            </a:extLst>
          </p:cNvPr>
          <p:cNvSpPr>
            <a:spLocks noGrp="1"/>
          </p:cNvSpPr>
          <p:nvPr>
            <p:ph idx="1"/>
          </p:nvPr>
        </p:nvSpPr>
        <p:spPr/>
        <p:txBody>
          <a:bodyPr>
            <a:normAutofit fontScale="85000" lnSpcReduction="10000"/>
          </a:bodyPr>
          <a:lstStyle/>
          <a:p>
            <a:r>
              <a:rPr lang="en-US" dirty="0"/>
              <a:t>Nikole Hannah-Jones’s </a:t>
            </a:r>
            <a:r>
              <a:rPr lang="en-US" i="1" dirty="0"/>
              <a:t>The 1619 Project</a:t>
            </a:r>
            <a:r>
              <a:rPr lang="en-US" dirty="0"/>
              <a:t> recalls that the first ship carrying enslaved Africans arrived in Virginia 113 years before the birth of George Washington and 244 years before the Emancipation Proclamation (p. xix). The Danish writer Thorkild Hansen, in his three-volume study of the Atlantic slave trade, similarly documents the brutality of European enslavement. Beginning in 1699, Danish ships carried human cargo from Guinea and Fida to the Caribbean and back to Copenhagen. On one voyage, Captain Jørgen Graber departed with 549 enslaved people; upon reaching St. Thomas Island, 196 were dead (p. 23). On another, Captain Collingwood of the British slave ship </a:t>
            </a:r>
            <a:r>
              <a:rPr lang="en-US" i="1" dirty="0"/>
              <a:t>Zong</a:t>
            </a:r>
            <a:r>
              <a:rPr lang="en-US" dirty="0"/>
              <a:t> ordered 133 enslaved Africans thrown overboard—54 of them because the remaining water was reserved for the white crew (p. 57). Danish vessels frequently included clergy among their crew, whose role was to pray for the “peaceful completion” of these voyages, thus revealing the profound moral contradictions that underpinned Europe’s so-called civilizing missions.</a:t>
            </a:r>
            <a:endParaRPr lang="da-DK" dirty="0"/>
          </a:p>
        </p:txBody>
      </p:sp>
    </p:spTree>
    <p:extLst>
      <p:ext uri="{BB962C8B-B14F-4D97-AF65-F5344CB8AC3E}">
        <p14:creationId xmlns:p14="http://schemas.microsoft.com/office/powerpoint/2010/main" val="713871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74E1D59-DDB3-3468-67E7-B8A7E9CFCEB9}"/>
              </a:ext>
            </a:extLst>
          </p:cNvPr>
          <p:cNvSpPr txBox="1"/>
          <p:nvPr/>
        </p:nvSpPr>
        <p:spPr>
          <a:xfrm>
            <a:off x="502024" y="197223"/>
            <a:ext cx="10739716" cy="3787255"/>
          </a:xfrm>
          <a:prstGeom prst="rect">
            <a:avLst/>
          </a:prstGeom>
          <a:noFill/>
        </p:spPr>
        <p:txBody>
          <a:bodyPr wrap="square">
            <a:spAutoFit/>
          </a:bodyPr>
          <a:lstStyle/>
          <a:p>
            <a:pPr>
              <a:lnSpc>
                <a:spcPct val="115000"/>
              </a:lnSpc>
              <a:spcAft>
                <a:spcPts val="800"/>
              </a:spcAft>
              <a:buNone/>
            </a:pPr>
            <a:r>
              <a:rPr lang="en-US" sz="2400" b="1" kern="0" dirty="0">
                <a:effectLst/>
                <a:latin typeface="Times New Roman" panose="02020603050405020304" pitchFamily="18" charset="0"/>
                <a:ea typeface="Times New Roman" panose="02020603050405020304" pitchFamily="18" charset="0"/>
                <a:cs typeface="Arial" panose="020B0604020202020204" pitchFamily="34" charset="0"/>
              </a:rPr>
              <a:t>Today, over 14 million Palestinians </a:t>
            </a:r>
            <a:r>
              <a:rPr lang="en-US" sz="1800" kern="0" dirty="0">
                <a:effectLst/>
                <a:latin typeface="Times New Roman" panose="02020603050405020304" pitchFamily="18" charset="0"/>
                <a:ea typeface="Times New Roman" panose="02020603050405020304" pitchFamily="18" charset="0"/>
                <a:cs typeface="Arial" panose="020B0604020202020204" pitchFamily="34" charset="0"/>
              </a:rPr>
              <a:t>possess the unequivocal right to have their history acknowledged, their lands restored, and their destroyed towns and villages rebuilt. Their </a:t>
            </a:r>
            <a:r>
              <a:rPr lang="en-US" sz="1800" b="1" kern="0" dirty="0">
                <a:effectLst/>
                <a:latin typeface="Times New Roman" panose="02020603050405020304" pitchFamily="18" charset="0"/>
                <a:ea typeface="Times New Roman" panose="02020603050405020304" pitchFamily="18" charset="0"/>
                <a:cs typeface="Arial" panose="020B0604020202020204" pitchFamily="34" charset="0"/>
              </a:rPr>
              <a:t>Right of Return and Reparation</a:t>
            </a:r>
            <a:r>
              <a:rPr lang="en-US" sz="1800" kern="0" dirty="0">
                <a:effectLst/>
                <a:latin typeface="Times New Roman" panose="02020603050405020304" pitchFamily="18" charset="0"/>
                <a:ea typeface="Times New Roman" panose="02020603050405020304" pitchFamily="18" charset="0"/>
                <a:cs typeface="Arial" panose="020B0604020202020204" pitchFamily="34" charset="0"/>
              </a:rPr>
              <a:t> is enshrined in international law, most notably in United Nations General Assembly Resolution 194 (1948). The Swedish diplomat Count Folke Bernadotte, who sought to ensure the implementation of this resolution, was assassinated for his efforts; his killers were never brought to justice.</a:t>
            </a:r>
            <a:endParaRPr lang="da-DK" sz="18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pPr>
            <a:r>
              <a:rPr lang="en-US" sz="1800" kern="0" dirty="0">
                <a:effectLst/>
                <a:latin typeface="Times New Roman" panose="02020603050405020304" pitchFamily="18" charset="0"/>
                <a:ea typeface="Times New Roman" panose="02020603050405020304" pitchFamily="18" charset="0"/>
                <a:cs typeface="Arial" panose="020B0604020202020204" pitchFamily="34" charset="0"/>
              </a:rPr>
              <a:t>It took the United States 106 years to recognize the Armenian Genocide, and many more decades for states to acknowledge the atrocities committed against the Aboriginal Tasmanians, the Māori of Aotearoa/New Zealand, and the victims of colonial genocide in the Congo and Namibia. The German genocide against the Ovaherero and Nama peoples (1904–1908)—the first genocide of the twentieth century—stands as a precursor to later forms of racial extermination and imperial violence. The European record of conquest and massacre across continents remains one of the most underexamined foundations of modern world history.</a:t>
            </a:r>
            <a:endParaRPr lang="da-DK"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4985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CC4F4684-D01D-A74E-A3AF-621A6EB6F29E}"/>
              </a:ext>
            </a:extLst>
          </p:cNvPr>
          <p:cNvSpPr txBox="1"/>
          <p:nvPr/>
        </p:nvSpPr>
        <p:spPr>
          <a:xfrm>
            <a:off x="537882" y="1018500"/>
            <a:ext cx="10542493" cy="6001643"/>
          </a:xfrm>
          <a:prstGeom prst="rect">
            <a:avLst/>
          </a:prstGeom>
          <a:noFill/>
        </p:spPr>
        <p:txBody>
          <a:bodyPr wrap="square">
            <a:spAutoFit/>
          </a:bodyPr>
          <a:lstStyle/>
          <a:p>
            <a:r>
              <a:rPr lang="en-US" sz="2400" b="1" dirty="0"/>
              <a:t>All major international organizations</a:t>
            </a:r>
            <a:r>
              <a:rPr lang="en-US" dirty="0"/>
              <a:t>—from the reports of UN Special Rapporteur Francesca Albanese to those of Amnesty International, Human Rights Watch, B’Tselem, the International Criminal Court (ICC), and the International Court of Justice (ICJ)—have meticulously documented the systemic discrimination and oppression of Palestinians. These investigations have consistently characterized Israel’s regime as one of </a:t>
            </a:r>
            <a:r>
              <a:rPr lang="en-US" b="1" dirty="0"/>
              <a:t>apartheid</a:t>
            </a:r>
            <a:r>
              <a:rPr lang="en-US" dirty="0"/>
              <a:t>, defined by domination and segregation. Moreover, an international panel of genocide scholars meeting in Australia recently concluded by majority that the events in Gaza meet the criteria of genocide under international law.</a:t>
            </a:r>
            <a:endParaRPr lang="da-DK" dirty="0"/>
          </a:p>
          <a:p>
            <a:r>
              <a:rPr lang="en-US" dirty="0"/>
              <a:t>The persistence of denial regarding the Palestinian right to self-determination represents one of the most striking moral failures of the international order. As Rosemary Sayigh’s </a:t>
            </a:r>
            <a:r>
              <a:rPr lang="en-US" i="1" dirty="0"/>
              <a:t>Too Many Enemies</a:t>
            </a:r>
            <a:r>
              <a:rPr lang="en-US" dirty="0"/>
              <a:t> vividly records, Palestinians have endured decades of dispossession and violence. Yet, paradoxically, the global movement for Palestine demonstrates that they also possess “too many friends”—millions who continue to march each week in cities around the world, calling for justice, equality, and peace between the river and the sea.</a:t>
            </a:r>
            <a:endParaRPr lang="da-DK" dirty="0"/>
          </a:p>
          <a:p>
            <a:r>
              <a:rPr lang="en-US" dirty="0"/>
              <a:t>Avi Shlaim’s </a:t>
            </a:r>
            <a:r>
              <a:rPr lang="en-US" i="1" dirty="0"/>
              <a:t>Three Worlds</a:t>
            </a:r>
            <a:r>
              <a:rPr lang="en-US" dirty="0"/>
              <a:t> (2023) further illuminates the historical complexity of Jewish-Arab relations. The book recounts how his Iraqi Jewish family—one of 150,000 members of a 2,000-year-old community—was forced to emigrate under political and social pressure, leading to the disappearance of this ancient community “in less than 2,000 hours.” Shlaim’s life, shaped across Iraq, Israel, and Britain, reflects the intertwined histories of exile and belonging. His epilogue advocates a </a:t>
            </a:r>
            <a:r>
              <a:rPr lang="en-US" b="1" dirty="0"/>
              <a:t>one-state solution</a:t>
            </a:r>
            <a:r>
              <a:rPr lang="en-US" dirty="0"/>
              <a:t> in which all inhabitants, regardless of faith or ethnicity, would enjoy equal democratic rights—a vision he acknowledges is currently embraced by a minority, yet one he sees as the only path toward lasting peace and justice</a:t>
            </a:r>
            <a:endParaRPr lang="da-DK"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61674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A118D6FF-2E09-9600-8C79-D7DAE9E4678F}"/>
              </a:ext>
            </a:extLst>
          </p:cNvPr>
          <p:cNvSpPr txBox="1"/>
          <p:nvPr/>
        </p:nvSpPr>
        <p:spPr>
          <a:xfrm>
            <a:off x="948320" y="1656816"/>
            <a:ext cx="8109120" cy="5227585"/>
          </a:xfrm>
          <a:prstGeom prst="rect">
            <a:avLst/>
          </a:prstGeom>
          <a:noFill/>
        </p:spPr>
        <p:txBody>
          <a:bodyPr wrap="square">
            <a:spAutoFit/>
          </a:bodyPr>
          <a:lstStyle/>
          <a:p>
            <a:pPr>
              <a:lnSpc>
                <a:spcPct val="107000"/>
              </a:lnSpc>
              <a:spcAft>
                <a:spcPts val="800"/>
              </a:spcAft>
            </a:pPr>
            <a:r>
              <a:rPr lang="en-US" sz="2400" b="1" dirty="0"/>
              <a:t>Seventy-seven years </a:t>
            </a:r>
            <a:r>
              <a:rPr lang="en-US" dirty="0"/>
              <a:t>separate the destruction of my own village, </a:t>
            </a:r>
            <a:r>
              <a:rPr lang="en-US" b="1" dirty="0" err="1"/>
              <a:t>Lubya</a:t>
            </a:r>
            <a:r>
              <a:rPr lang="en-US" dirty="0"/>
              <a:t>—the site of the Crusaders’ defeat in 1178 in Galilee—from the 2021 attempts to evict the remaining families of Sheikh Jarrah, themselves refugees from West Jerusalem, Lydda, and Ramla. Since then, al-‘</a:t>
            </a:r>
            <a:r>
              <a:rPr lang="en-US" dirty="0" err="1"/>
              <a:t>Araqib</a:t>
            </a:r>
            <a:r>
              <a:rPr lang="en-US" dirty="0"/>
              <a:t> village in the </a:t>
            </a:r>
            <a:r>
              <a:rPr lang="en-US" dirty="0" err="1"/>
              <a:t>Naqab</a:t>
            </a:r>
            <a:r>
              <a:rPr lang="en-US" dirty="0"/>
              <a:t> has been demolished over 240 times, while Gaza—the world’s largest refugee camp—has endured continuous bombardment and siege. Seventy-three percent of Gaza’s 2.4 million residents are descendants of those expelled during the Nakba of 1948, the largest ethnic cleansing operation in the aftermath of the Second World War. Europe’s historical construction of the “other” has merely shifted: the Jews of Europe, once persecuted as outsiders, have been symbolically replaced by Palestinians, Arabs, and Muslims in the postwar Middle East. As Ilan Pappé has argued, “Europe, instead of resolving its racism against Jews, exported it to the Middle East.”</a:t>
            </a:r>
            <a:endParaRPr lang="da-DK" dirty="0"/>
          </a:p>
          <a:p>
            <a:pPr>
              <a:lnSpc>
                <a:spcPct val="107000"/>
              </a:lnSpc>
              <a:spcAft>
                <a:spcPts val="800"/>
              </a:spcAft>
            </a:pPr>
            <a:endParaRPr lang="da-DK" dirty="0"/>
          </a:p>
          <a:p>
            <a:pPr>
              <a:lnSpc>
                <a:spcPct val="107000"/>
              </a:lnSpc>
              <a:spcAft>
                <a:spcPts val="800"/>
              </a:spcAft>
            </a:pPr>
            <a:endParaRPr lang="en-US" dirty="0"/>
          </a:p>
          <a:p>
            <a:pPr>
              <a:lnSpc>
                <a:spcPct val="107000"/>
              </a:lnSpc>
              <a:spcAft>
                <a:spcPts val="800"/>
              </a:spcAft>
            </a:pPr>
            <a:endParaRPr lang="da-DK"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8480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7E3739C6-B97F-1205-16F5-99B9D43300D3}"/>
              </a:ext>
            </a:extLst>
          </p:cNvPr>
          <p:cNvSpPr txBox="1"/>
          <p:nvPr/>
        </p:nvSpPr>
        <p:spPr>
          <a:xfrm>
            <a:off x="1396314" y="2967335"/>
            <a:ext cx="7750774" cy="3416320"/>
          </a:xfrm>
          <a:prstGeom prst="rect">
            <a:avLst/>
          </a:prstGeom>
          <a:noFill/>
        </p:spPr>
        <p:txBody>
          <a:bodyPr wrap="square">
            <a:spAutoFit/>
          </a:bodyPr>
          <a:lstStyle/>
          <a:p>
            <a:r>
              <a:rPr lang="en-US" dirty="0"/>
              <a:t>The following visual and textual materials document the historiography of a single village—</a:t>
            </a:r>
            <a:r>
              <a:rPr lang="en-US" b="1" dirty="0" err="1"/>
              <a:t>Lubya</a:t>
            </a:r>
            <a:r>
              <a:rPr lang="en-US" dirty="0"/>
              <a:t>, one among 576 destroyed in 1948.</a:t>
            </a:r>
          </a:p>
          <a:p>
            <a:br>
              <a:rPr lang="en-US" dirty="0"/>
            </a:br>
            <a:r>
              <a:rPr lang="da-DK" b="1" dirty="0"/>
              <a:t>Title:</a:t>
            </a:r>
            <a:r>
              <a:rPr lang="da-DK" dirty="0"/>
              <a:t> </a:t>
            </a:r>
            <a:r>
              <a:rPr lang="da-DK" i="1" dirty="0" err="1"/>
              <a:t>Yesterday</a:t>
            </a:r>
            <a:r>
              <a:rPr lang="da-DK" i="1" dirty="0"/>
              <a:t> </a:t>
            </a:r>
            <a:r>
              <a:rPr lang="da-DK" i="1" dirty="0" err="1"/>
              <a:t>Lubya</a:t>
            </a:r>
            <a:r>
              <a:rPr lang="da-DK" i="1" dirty="0"/>
              <a:t>, </a:t>
            </a:r>
            <a:r>
              <a:rPr lang="da-DK" i="1" dirty="0" err="1"/>
              <a:t>Today</a:t>
            </a:r>
            <a:r>
              <a:rPr lang="da-DK" i="1" dirty="0"/>
              <a:t> Gaza, Tomorrow...?</a:t>
            </a:r>
            <a:endParaRPr lang="da-DK" dirty="0"/>
          </a:p>
          <a:p>
            <a:endParaRPr lang="en-US" sz="1800" kern="0" dirty="0">
              <a:effectLst/>
              <a:latin typeface="Calibri" panose="020F0502020204030204" pitchFamily="34" charset="0"/>
              <a:ea typeface="Calibri" panose="020F0502020204030204" pitchFamily="34" charset="0"/>
              <a:cs typeface="Arial" panose="020B0604020202020204" pitchFamily="34" charset="0"/>
            </a:endParaRPr>
          </a:p>
          <a:p>
            <a:r>
              <a:rPr lang="en-US" sz="1800" kern="0" dirty="0">
                <a:effectLst/>
                <a:latin typeface="Calibri" panose="020F0502020204030204" pitchFamily="34" charset="0"/>
                <a:ea typeface="Calibri" panose="020F0502020204030204" pitchFamily="34" charset="0"/>
                <a:cs typeface="Arial" panose="020B0604020202020204" pitchFamily="34" charset="0"/>
              </a:rPr>
              <a:t>. </a:t>
            </a:r>
            <a:r>
              <a:rPr lang="en-US" u="sng" dirty="0">
                <a:hlinkClick r:id="rId2"/>
              </a:rPr>
              <a:t>https://vimeo.com/184372241</a:t>
            </a:r>
            <a:endParaRPr lang="en-US" u="sng" dirty="0"/>
          </a:p>
          <a:p>
            <a:endParaRPr lang="en-US" u="sng" dirty="0"/>
          </a:p>
          <a:p>
            <a:r>
              <a:rPr lang="en-US" u="sng" dirty="0">
                <a:hlinkClick r:id="rId3"/>
              </a:rPr>
              <a:t>http://mahmoud.dk</a:t>
            </a:r>
            <a:r>
              <a:rPr lang="en-US" u="sng" dirty="0"/>
              <a:t> </a:t>
            </a:r>
          </a:p>
          <a:p>
            <a:endParaRPr lang="da-DK" dirty="0"/>
          </a:p>
          <a:p>
            <a:r>
              <a:rPr lang="en-US" u="sng" dirty="0"/>
              <a:t>https://mahmoud.dk/wp-content/uploads/2020/02/Lubya-manus-pdf-2020-feb..pdf</a:t>
            </a:r>
            <a:endParaRPr lang="da-DK" dirty="0"/>
          </a:p>
          <a:p>
            <a:endParaRPr lang="da-DK" dirty="0"/>
          </a:p>
        </p:txBody>
      </p:sp>
    </p:spTree>
    <p:extLst>
      <p:ext uri="{BB962C8B-B14F-4D97-AF65-F5344CB8AC3E}">
        <p14:creationId xmlns:p14="http://schemas.microsoft.com/office/powerpoint/2010/main" val="307249076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1612</TotalTime>
  <Words>1197</Words>
  <Application>Microsoft Office PowerPoint</Application>
  <PresentationFormat>Widescreen</PresentationFormat>
  <Paragraphs>21</Paragraphs>
  <Slides>7</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7</vt:i4>
      </vt:variant>
    </vt:vector>
  </HeadingPairs>
  <TitlesOfParts>
    <vt:vector size="13" baseType="lpstr">
      <vt:lpstr>Aptos</vt:lpstr>
      <vt:lpstr>Aptos Display</vt:lpstr>
      <vt:lpstr>Arial</vt:lpstr>
      <vt:lpstr>Calibri</vt:lpstr>
      <vt:lpstr>Times New Roman</vt:lpstr>
      <vt:lpstr>Office-tema</vt:lpstr>
      <vt:lpstr>      In the Twenty-First Century, Colonialism and Apartheid Are Doomed to Failure</vt:lpstr>
      <vt:lpstr>America-both North and South, Africa, Asia or Australia</vt:lpstr>
      <vt:lpstr>The 1619 project &amp; Slave-Ships</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Ryan Badran</dc:creator>
  <cp:lastModifiedBy>Ryan Badran</cp:lastModifiedBy>
  <cp:revision>7</cp:revision>
  <dcterms:created xsi:type="dcterms:W3CDTF">2025-10-05T15:20:40Z</dcterms:created>
  <dcterms:modified xsi:type="dcterms:W3CDTF">2025-11-07T10:16:41Z</dcterms:modified>
</cp:coreProperties>
</file>