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88" r:id="rId2"/>
    <p:sldId id="471" r:id="rId3"/>
    <p:sldId id="469" r:id="rId4"/>
    <p:sldId id="269" r:id="rId5"/>
    <p:sldId id="470" r:id="rId6"/>
    <p:sldId id="466" r:id="rId7"/>
    <p:sldId id="468" r:id="rId8"/>
    <p:sldId id="273" r:id="rId9"/>
    <p:sldId id="265" r:id="rId10"/>
    <p:sldId id="268" r:id="rId11"/>
    <p:sldId id="259" r:id="rId12"/>
    <p:sldId id="278" r:id="rId13"/>
    <p:sldId id="279" r:id="rId14"/>
    <p:sldId id="257" r:id="rId15"/>
    <p:sldId id="270" r:id="rId16"/>
    <p:sldId id="266" r:id="rId17"/>
    <p:sldId id="271" r:id="rId18"/>
    <p:sldId id="272" r:id="rId19"/>
    <p:sldId id="274" r:id="rId20"/>
    <p:sldId id="275" r:id="rId21"/>
    <p:sldId id="261" r:id="rId22"/>
    <p:sldId id="281" r:id="rId23"/>
    <p:sldId id="280" r:id="rId24"/>
    <p:sldId id="263" r:id="rId25"/>
    <p:sldId id="262" r:id="rId26"/>
    <p:sldId id="277" r:id="rId27"/>
    <p:sldId id="264" r:id="rId28"/>
    <p:sldId id="287" r:id="rId29"/>
    <p:sldId id="282" r:id="rId30"/>
    <p:sldId id="286" r:id="rId31"/>
    <p:sldId id="289" r:id="rId32"/>
    <p:sldId id="465" r:id="rId33"/>
    <p:sldId id="294" r:id="rId34"/>
    <p:sldId id="292" r:id="rId35"/>
    <p:sldId id="297" r:id="rId36"/>
    <p:sldId id="298" r:id="rId37"/>
    <p:sldId id="464" r:id="rId38"/>
  </p:sldIdLst>
  <p:sldSz cx="9144000" cy="6858000" type="screen4x3"/>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3930" autoAdjust="0"/>
    <p:restoredTop sz="86384" autoAdjust="0"/>
  </p:normalViewPr>
  <p:slideViewPr>
    <p:cSldViewPr>
      <p:cViewPr varScale="1">
        <p:scale>
          <a:sx n="104" d="100"/>
          <a:sy n="104" d="100"/>
        </p:scale>
        <p:origin x="1422" y="96"/>
      </p:cViewPr>
      <p:guideLst>
        <p:guide orient="horz" pos="2160"/>
        <p:guide pos="2880"/>
      </p:guideLst>
    </p:cSldViewPr>
  </p:slideViewPr>
  <p:outlineViewPr>
    <p:cViewPr>
      <p:scale>
        <a:sx n="33" d="100"/>
        <a:sy n="33" d="100"/>
      </p:scale>
      <p:origin x="0" y="-9540"/>
    </p:cViewPr>
  </p:outlineViewPr>
  <p:notesTextViewPr>
    <p:cViewPr>
      <p:scale>
        <a:sx n="1" d="1"/>
        <a:sy n="1" d="1"/>
      </p:scale>
      <p:origin x="0" y="0"/>
    </p:cViewPr>
  </p:notesTextViewPr>
  <p:sorterViewPr>
    <p:cViewPr>
      <p:scale>
        <a:sx n="100" d="100"/>
        <a:sy n="100" d="100"/>
      </p:scale>
      <p:origin x="0" y="-1740"/>
    </p:cViewPr>
  </p:sorterViewPr>
  <p:notesViewPr>
    <p:cSldViewPr>
      <p:cViewPr varScale="1">
        <p:scale>
          <a:sx n="91" d="100"/>
          <a:sy n="91" d="100"/>
        </p:scale>
        <p:origin x="3750"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4DD1E14-A1A7-47E9-8B01-FCC8A001F278}" type="datetimeFigureOut">
              <a:rPr lang="da-DK" smtClean="0"/>
              <a:t>21-05-2025</a:t>
            </a:fld>
            <a:endParaRPr lang="da-DK"/>
          </a:p>
        </p:txBody>
      </p:sp>
      <p:sp>
        <p:nvSpPr>
          <p:cNvPr id="4" name="Pladsholder til diasbille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a-DK"/>
          </a:p>
        </p:txBody>
      </p:sp>
      <p:sp>
        <p:nvSpPr>
          <p:cNvPr id="7" name="Pladsholder til dias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885DBD-2CB5-4568-B73E-4A4BA0D3D8B8}" type="slidenum">
              <a:rPr lang="da-DK" smtClean="0"/>
              <a:t>‹nr.›</a:t>
            </a:fld>
            <a:endParaRPr lang="da-DK"/>
          </a:p>
        </p:txBody>
      </p:sp>
    </p:spTree>
    <p:extLst>
      <p:ext uri="{BB962C8B-B14F-4D97-AF65-F5344CB8AC3E}">
        <p14:creationId xmlns:p14="http://schemas.microsoft.com/office/powerpoint/2010/main" val="32056120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diasnummer 3"/>
          <p:cNvSpPr>
            <a:spLocks noGrp="1"/>
          </p:cNvSpPr>
          <p:nvPr>
            <p:ph type="sldNum" sz="quarter" idx="10"/>
          </p:nvPr>
        </p:nvSpPr>
        <p:spPr/>
        <p:txBody>
          <a:bodyPr/>
          <a:lstStyle/>
          <a:p>
            <a:fld id="{69885DBD-2CB5-4568-B73E-4A4BA0D3D8B8}" type="slidenum">
              <a:rPr lang="da-DK" smtClean="0"/>
              <a:t>13</a:t>
            </a:fld>
            <a:endParaRPr lang="da-DK"/>
          </a:p>
        </p:txBody>
      </p:sp>
    </p:spTree>
    <p:extLst>
      <p:ext uri="{BB962C8B-B14F-4D97-AF65-F5344CB8AC3E}">
        <p14:creationId xmlns:p14="http://schemas.microsoft.com/office/powerpoint/2010/main" val="11329366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69885DBD-2CB5-4568-B73E-4A4BA0D3D8B8}" type="slidenum">
              <a:rPr lang="da-DK" smtClean="0"/>
              <a:t>21</a:t>
            </a:fld>
            <a:endParaRPr lang="da-DK"/>
          </a:p>
        </p:txBody>
      </p:sp>
    </p:spTree>
    <p:extLst>
      <p:ext uri="{BB962C8B-B14F-4D97-AF65-F5344CB8AC3E}">
        <p14:creationId xmlns:p14="http://schemas.microsoft.com/office/powerpoint/2010/main" val="22316613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69885DBD-2CB5-4568-B73E-4A4BA0D3D8B8}" type="slidenum">
              <a:rPr lang="da-DK" smtClean="0"/>
              <a:t>24</a:t>
            </a:fld>
            <a:endParaRPr lang="da-DK"/>
          </a:p>
        </p:txBody>
      </p:sp>
    </p:spTree>
    <p:extLst>
      <p:ext uri="{BB962C8B-B14F-4D97-AF65-F5344CB8AC3E}">
        <p14:creationId xmlns:p14="http://schemas.microsoft.com/office/powerpoint/2010/main" val="29150697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69885DBD-2CB5-4568-B73E-4A4BA0D3D8B8}" type="slidenum">
              <a:rPr lang="da-DK" smtClean="0"/>
              <a:t>25</a:t>
            </a:fld>
            <a:endParaRPr lang="da-DK"/>
          </a:p>
        </p:txBody>
      </p:sp>
    </p:spTree>
    <p:extLst>
      <p:ext uri="{BB962C8B-B14F-4D97-AF65-F5344CB8AC3E}">
        <p14:creationId xmlns:p14="http://schemas.microsoft.com/office/powerpoint/2010/main" val="38147119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69885DBD-2CB5-4568-B73E-4A4BA0D3D8B8}" type="slidenum">
              <a:rPr lang="da-DK" smtClean="0"/>
              <a:t>26</a:t>
            </a:fld>
            <a:endParaRPr lang="da-DK"/>
          </a:p>
        </p:txBody>
      </p:sp>
    </p:spTree>
    <p:extLst>
      <p:ext uri="{BB962C8B-B14F-4D97-AF65-F5344CB8AC3E}">
        <p14:creationId xmlns:p14="http://schemas.microsoft.com/office/powerpoint/2010/main" val="1971790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69885DBD-2CB5-4568-B73E-4A4BA0D3D8B8}" type="slidenum">
              <a:rPr lang="da-DK" smtClean="0"/>
              <a:t>27</a:t>
            </a:fld>
            <a:endParaRPr lang="da-DK"/>
          </a:p>
        </p:txBody>
      </p:sp>
    </p:spTree>
    <p:extLst>
      <p:ext uri="{BB962C8B-B14F-4D97-AF65-F5344CB8AC3E}">
        <p14:creationId xmlns:p14="http://schemas.microsoft.com/office/powerpoint/2010/main" val="22391763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69885DBD-2CB5-4568-B73E-4A4BA0D3D8B8}" type="slidenum">
              <a:rPr lang="da-DK" smtClean="0"/>
              <a:t>28</a:t>
            </a:fld>
            <a:endParaRPr lang="da-DK"/>
          </a:p>
        </p:txBody>
      </p:sp>
    </p:spTree>
    <p:extLst>
      <p:ext uri="{BB962C8B-B14F-4D97-AF65-F5344CB8AC3E}">
        <p14:creationId xmlns:p14="http://schemas.microsoft.com/office/powerpoint/2010/main" val="16660050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69885DBD-2CB5-4568-B73E-4A4BA0D3D8B8}" type="slidenum">
              <a:rPr lang="da-DK" smtClean="0"/>
              <a:t>29</a:t>
            </a:fld>
            <a:endParaRPr lang="da-DK"/>
          </a:p>
        </p:txBody>
      </p:sp>
    </p:spTree>
    <p:extLst>
      <p:ext uri="{BB962C8B-B14F-4D97-AF65-F5344CB8AC3E}">
        <p14:creationId xmlns:p14="http://schemas.microsoft.com/office/powerpoint/2010/main" val="23314811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69885DBD-2CB5-4568-B73E-4A4BA0D3D8B8}" type="slidenum">
              <a:rPr lang="da-DK" smtClean="0"/>
              <a:t>30</a:t>
            </a:fld>
            <a:endParaRPr lang="da-DK"/>
          </a:p>
        </p:txBody>
      </p:sp>
    </p:spTree>
    <p:extLst>
      <p:ext uri="{BB962C8B-B14F-4D97-AF65-F5344CB8AC3E}">
        <p14:creationId xmlns:p14="http://schemas.microsoft.com/office/powerpoint/2010/main" val="31875376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err="1"/>
              <a:t>Demostration</a:t>
            </a:r>
            <a:r>
              <a:rPr lang="da-DK" dirty="0"/>
              <a:t> on the </a:t>
            </a:r>
            <a:r>
              <a:rPr lang="da-DK" dirty="0" err="1"/>
              <a:t>first</a:t>
            </a:r>
            <a:r>
              <a:rPr lang="da-DK" dirty="0"/>
              <a:t> of May on Lubya land, by Lubyans from Europe, </a:t>
            </a:r>
            <a:r>
              <a:rPr lang="da-DK" dirty="0" err="1"/>
              <a:t>Palestine</a:t>
            </a:r>
            <a:r>
              <a:rPr lang="da-DK" dirty="0"/>
              <a:t> and South </a:t>
            </a:r>
            <a:r>
              <a:rPr lang="da-DK" dirty="0" err="1"/>
              <a:t>African</a:t>
            </a:r>
            <a:r>
              <a:rPr lang="da-DK" dirty="0"/>
              <a:t> Delegation and </a:t>
            </a:r>
            <a:r>
              <a:rPr lang="da-DK" dirty="0" err="1"/>
              <a:t>Israelis</a:t>
            </a:r>
            <a:r>
              <a:rPr lang="da-DK" dirty="0"/>
              <a:t> as </a:t>
            </a:r>
            <a:r>
              <a:rPr lang="da-DK" dirty="0" err="1"/>
              <a:t>well</a:t>
            </a:r>
            <a:r>
              <a:rPr lang="da-DK" dirty="0"/>
              <a:t>.</a:t>
            </a:r>
          </a:p>
        </p:txBody>
      </p:sp>
      <p:sp>
        <p:nvSpPr>
          <p:cNvPr id="4" name="Pladsholder til diasnummer 3"/>
          <p:cNvSpPr>
            <a:spLocks noGrp="1"/>
          </p:cNvSpPr>
          <p:nvPr>
            <p:ph type="sldNum" sz="quarter" idx="10"/>
          </p:nvPr>
        </p:nvSpPr>
        <p:spPr/>
        <p:txBody>
          <a:bodyPr/>
          <a:lstStyle/>
          <a:p>
            <a:fld id="{69885DBD-2CB5-4568-B73E-4A4BA0D3D8B8}" type="slidenum">
              <a:rPr lang="da-DK" smtClean="0"/>
              <a:t>31</a:t>
            </a:fld>
            <a:endParaRPr lang="da-DK"/>
          </a:p>
        </p:txBody>
      </p:sp>
    </p:spTree>
    <p:extLst>
      <p:ext uri="{BB962C8B-B14F-4D97-AF65-F5344CB8AC3E}">
        <p14:creationId xmlns:p14="http://schemas.microsoft.com/office/powerpoint/2010/main" val="37897740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diasnummer 3"/>
          <p:cNvSpPr>
            <a:spLocks noGrp="1"/>
          </p:cNvSpPr>
          <p:nvPr>
            <p:ph type="sldNum" sz="quarter" idx="10"/>
          </p:nvPr>
        </p:nvSpPr>
        <p:spPr/>
        <p:txBody>
          <a:bodyPr/>
          <a:lstStyle/>
          <a:p>
            <a:fld id="{69885DBD-2CB5-4568-B73E-4A4BA0D3D8B8}" type="slidenum">
              <a:rPr lang="da-DK" smtClean="0"/>
              <a:t>33</a:t>
            </a:fld>
            <a:endParaRPr lang="da-DK"/>
          </a:p>
        </p:txBody>
      </p:sp>
    </p:spTree>
    <p:extLst>
      <p:ext uri="{BB962C8B-B14F-4D97-AF65-F5344CB8AC3E}">
        <p14:creationId xmlns:p14="http://schemas.microsoft.com/office/powerpoint/2010/main" val="23656902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”My </a:t>
            </a:r>
            <a:r>
              <a:rPr lang="da-DK" dirty="0" err="1"/>
              <a:t>Pledge</a:t>
            </a:r>
            <a:r>
              <a:rPr lang="da-DK" dirty="0"/>
              <a:t> of </a:t>
            </a:r>
            <a:r>
              <a:rPr lang="da-DK" dirty="0" err="1"/>
              <a:t>Solidarity</a:t>
            </a:r>
            <a:r>
              <a:rPr lang="da-DK" dirty="0"/>
              <a:t>”. Certificate of </a:t>
            </a:r>
            <a:r>
              <a:rPr lang="da-DK" dirty="0" err="1"/>
              <a:t>Apology</a:t>
            </a:r>
            <a:endParaRPr lang="da-DK" dirty="0"/>
          </a:p>
        </p:txBody>
      </p:sp>
      <p:sp>
        <p:nvSpPr>
          <p:cNvPr id="4" name="Pladsholder til diasnummer 3"/>
          <p:cNvSpPr>
            <a:spLocks noGrp="1"/>
          </p:cNvSpPr>
          <p:nvPr>
            <p:ph type="sldNum" sz="quarter" idx="10"/>
          </p:nvPr>
        </p:nvSpPr>
        <p:spPr/>
        <p:txBody>
          <a:bodyPr/>
          <a:lstStyle/>
          <a:p>
            <a:fld id="{69885DBD-2CB5-4568-B73E-4A4BA0D3D8B8}" type="slidenum">
              <a:rPr lang="da-DK" smtClean="0"/>
              <a:t>34</a:t>
            </a:fld>
            <a:endParaRPr lang="da-DK"/>
          </a:p>
        </p:txBody>
      </p:sp>
    </p:spTree>
    <p:extLst>
      <p:ext uri="{BB962C8B-B14F-4D97-AF65-F5344CB8AC3E}">
        <p14:creationId xmlns:p14="http://schemas.microsoft.com/office/powerpoint/2010/main" val="20987948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69885DBD-2CB5-4568-B73E-4A4BA0D3D8B8}" type="slidenum">
              <a:rPr lang="da-DK" smtClean="0"/>
              <a:t>35</a:t>
            </a:fld>
            <a:endParaRPr lang="da-DK"/>
          </a:p>
        </p:txBody>
      </p:sp>
    </p:spTree>
    <p:extLst>
      <p:ext uri="{BB962C8B-B14F-4D97-AF65-F5344CB8AC3E}">
        <p14:creationId xmlns:p14="http://schemas.microsoft.com/office/powerpoint/2010/main" val="542162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69885DBD-2CB5-4568-B73E-4A4BA0D3D8B8}" type="slidenum">
              <a:rPr lang="da-DK" smtClean="0"/>
              <a:t>36</a:t>
            </a:fld>
            <a:endParaRPr lang="da-DK"/>
          </a:p>
        </p:txBody>
      </p:sp>
    </p:spTree>
    <p:extLst>
      <p:ext uri="{BB962C8B-B14F-4D97-AF65-F5344CB8AC3E}">
        <p14:creationId xmlns:p14="http://schemas.microsoft.com/office/powerpoint/2010/main" val="35860129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69885DBD-2CB5-4568-B73E-4A4BA0D3D8B8}" type="slidenum">
              <a:rPr lang="da-DK" smtClean="0"/>
              <a:t>37</a:t>
            </a:fld>
            <a:endParaRPr lang="da-DK"/>
          </a:p>
        </p:txBody>
      </p:sp>
    </p:spTree>
    <p:extLst>
      <p:ext uri="{BB962C8B-B14F-4D97-AF65-F5344CB8AC3E}">
        <p14:creationId xmlns:p14="http://schemas.microsoft.com/office/powerpoint/2010/main" val="13241513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a:t>Klik for at redigere titeltypografien i masteren</a:t>
            </a:r>
          </a:p>
        </p:txBody>
      </p:sp>
      <p:sp>
        <p:nvSpPr>
          <p:cNvPr id="3" name="U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undertiteltypografien i masteren</a:t>
            </a:r>
          </a:p>
        </p:txBody>
      </p:sp>
      <p:sp>
        <p:nvSpPr>
          <p:cNvPr id="4" name="Pladsholder til dato 3"/>
          <p:cNvSpPr>
            <a:spLocks noGrp="1"/>
          </p:cNvSpPr>
          <p:nvPr>
            <p:ph type="dt" sz="half" idx="10"/>
          </p:nvPr>
        </p:nvSpPr>
        <p:spPr/>
        <p:txBody>
          <a:bodyPr/>
          <a:lstStyle/>
          <a:p>
            <a:fld id="{810A2001-5662-48C8-B538-EE1B971AC608}" type="datetimeFigureOut">
              <a:rPr lang="da-DK" smtClean="0"/>
              <a:t>21-05-2025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18ACE723-71F6-40E0-B13B-921F4A25D066}" type="slidenum">
              <a:rPr lang="da-DK" smtClean="0"/>
              <a:t>‹nr.›</a:t>
            </a:fld>
            <a:endParaRPr lang="da-DK"/>
          </a:p>
        </p:txBody>
      </p:sp>
    </p:spTree>
    <p:extLst>
      <p:ext uri="{BB962C8B-B14F-4D97-AF65-F5344CB8AC3E}">
        <p14:creationId xmlns:p14="http://schemas.microsoft.com/office/powerpoint/2010/main" val="1058305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titeltypografien i masteren</a:t>
            </a:r>
          </a:p>
        </p:txBody>
      </p:sp>
      <p:sp>
        <p:nvSpPr>
          <p:cNvPr id="3" name="Pladsholder til indhold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810A2001-5662-48C8-B538-EE1B971AC608}" type="datetimeFigureOut">
              <a:rPr lang="da-DK" smtClean="0"/>
              <a:t>21-05-2025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18ACE723-71F6-40E0-B13B-921F4A25D066}" type="slidenum">
              <a:rPr lang="da-DK" smtClean="0"/>
              <a:t>‹nr.›</a:t>
            </a:fld>
            <a:endParaRPr lang="da-DK"/>
          </a:p>
        </p:txBody>
      </p:sp>
    </p:spTree>
    <p:extLst>
      <p:ext uri="{BB962C8B-B14F-4D97-AF65-F5344CB8AC3E}">
        <p14:creationId xmlns:p14="http://schemas.microsoft.com/office/powerpoint/2010/main" val="32134662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a:t>Klik for at redigere titeltypografien i masteren</a:t>
            </a:r>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Pladsholder til dato 3"/>
          <p:cNvSpPr>
            <a:spLocks noGrp="1"/>
          </p:cNvSpPr>
          <p:nvPr>
            <p:ph type="dt" sz="half" idx="10"/>
          </p:nvPr>
        </p:nvSpPr>
        <p:spPr/>
        <p:txBody>
          <a:bodyPr/>
          <a:lstStyle/>
          <a:p>
            <a:fld id="{810A2001-5662-48C8-B538-EE1B971AC608}" type="datetimeFigureOut">
              <a:rPr lang="da-DK" smtClean="0"/>
              <a:t>21-05-2025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18ACE723-71F6-40E0-B13B-921F4A25D066}" type="slidenum">
              <a:rPr lang="da-DK" smtClean="0"/>
              <a:t>‹nr.›</a:t>
            </a:fld>
            <a:endParaRPr lang="da-DK"/>
          </a:p>
        </p:txBody>
      </p:sp>
    </p:spTree>
    <p:extLst>
      <p:ext uri="{BB962C8B-B14F-4D97-AF65-F5344CB8AC3E}">
        <p14:creationId xmlns:p14="http://schemas.microsoft.com/office/powerpoint/2010/main" val="30898667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titeltypografien i masteren</a:t>
            </a:r>
          </a:p>
        </p:txBody>
      </p:sp>
      <p:sp>
        <p:nvSpPr>
          <p:cNvPr id="3" name="Pladsholder til ind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p:cNvSpPr>
            <a:spLocks noGrp="1"/>
          </p:cNvSpPr>
          <p:nvPr>
            <p:ph type="dt" sz="half" idx="10"/>
          </p:nvPr>
        </p:nvSpPr>
        <p:spPr/>
        <p:txBody>
          <a:bodyPr/>
          <a:lstStyle/>
          <a:p>
            <a:fld id="{810A2001-5662-48C8-B538-EE1B971AC608}" type="datetimeFigureOut">
              <a:rPr lang="da-DK" smtClean="0"/>
              <a:t>21-05-2025</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18ACE723-71F6-40E0-B13B-921F4A25D066}" type="slidenum">
              <a:rPr lang="da-DK" smtClean="0"/>
              <a:t>‹nr.›</a:t>
            </a:fld>
            <a:endParaRPr lang="da-DK"/>
          </a:p>
        </p:txBody>
      </p:sp>
    </p:spTree>
    <p:extLst>
      <p:ext uri="{BB962C8B-B14F-4D97-AF65-F5344CB8AC3E}">
        <p14:creationId xmlns:p14="http://schemas.microsoft.com/office/powerpoint/2010/main" val="3041023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a-DK"/>
              <a:t>Klik for at redigere titeltypografien i masteren</a:t>
            </a:r>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p:cNvSpPr>
            <a:spLocks noGrp="1"/>
          </p:cNvSpPr>
          <p:nvPr>
            <p:ph type="dt" sz="half" idx="10"/>
          </p:nvPr>
        </p:nvSpPr>
        <p:spPr/>
        <p:txBody>
          <a:bodyPr/>
          <a:lstStyle/>
          <a:p>
            <a:fld id="{810A2001-5662-48C8-B538-EE1B971AC608}" type="datetimeFigureOut">
              <a:rPr lang="da-DK" smtClean="0"/>
              <a:t>21-05-2025</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diasnummer 8"/>
          <p:cNvSpPr>
            <a:spLocks noGrp="1"/>
          </p:cNvSpPr>
          <p:nvPr>
            <p:ph type="sldNum" sz="quarter" idx="12"/>
          </p:nvPr>
        </p:nvSpPr>
        <p:spPr/>
        <p:txBody>
          <a:bodyPr/>
          <a:lstStyle/>
          <a:p>
            <a:fld id="{18ACE723-71F6-40E0-B13B-921F4A25D066}" type="slidenum">
              <a:rPr lang="da-DK" smtClean="0"/>
              <a:t>‹nr.›</a:t>
            </a:fld>
            <a:endParaRPr lang="da-DK"/>
          </a:p>
        </p:txBody>
      </p:sp>
    </p:spTree>
    <p:extLst>
      <p:ext uri="{BB962C8B-B14F-4D97-AF65-F5344CB8AC3E}">
        <p14:creationId xmlns:p14="http://schemas.microsoft.com/office/powerpoint/2010/main" val="1065268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titeltypografien i masteren</a:t>
            </a:r>
          </a:p>
        </p:txBody>
      </p:sp>
      <p:sp>
        <p:nvSpPr>
          <p:cNvPr id="3" name="Pladsholder til dato 2"/>
          <p:cNvSpPr>
            <a:spLocks noGrp="1"/>
          </p:cNvSpPr>
          <p:nvPr>
            <p:ph type="dt" sz="half" idx="10"/>
          </p:nvPr>
        </p:nvSpPr>
        <p:spPr/>
        <p:txBody>
          <a:bodyPr/>
          <a:lstStyle/>
          <a:p>
            <a:fld id="{810A2001-5662-48C8-B538-EE1B971AC608}" type="datetimeFigureOut">
              <a:rPr lang="da-DK" smtClean="0"/>
              <a:t>21-05-2025</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diasnummer 4"/>
          <p:cNvSpPr>
            <a:spLocks noGrp="1"/>
          </p:cNvSpPr>
          <p:nvPr>
            <p:ph type="sldNum" sz="quarter" idx="12"/>
          </p:nvPr>
        </p:nvSpPr>
        <p:spPr/>
        <p:txBody>
          <a:bodyPr/>
          <a:lstStyle/>
          <a:p>
            <a:fld id="{18ACE723-71F6-40E0-B13B-921F4A25D066}" type="slidenum">
              <a:rPr lang="da-DK" smtClean="0"/>
              <a:t>‹nr.›</a:t>
            </a:fld>
            <a:endParaRPr lang="da-DK"/>
          </a:p>
        </p:txBody>
      </p:sp>
    </p:spTree>
    <p:extLst>
      <p:ext uri="{BB962C8B-B14F-4D97-AF65-F5344CB8AC3E}">
        <p14:creationId xmlns:p14="http://schemas.microsoft.com/office/powerpoint/2010/main" val="24930515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810A2001-5662-48C8-B538-EE1B971AC608}" type="datetimeFigureOut">
              <a:rPr lang="da-DK" smtClean="0"/>
              <a:t>21-05-2025</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diasnummer 3"/>
          <p:cNvSpPr>
            <a:spLocks noGrp="1"/>
          </p:cNvSpPr>
          <p:nvPr>
            <p:ph type="sldNum" sz="quarter" idx="12"/>
          </p:nvPr>
        </p:nvSpPr>
        <p:spPr/>
        <p:txBody>
          <a:bodyPr/>
          <a:lstStyle/>
          <a:p>
            <a:fld id="{18ACE723-71F6-40E0-B13B-921F4A25D066}" type="slidenum">
              <a:rPr lang="da-DK" smtClean="0"/>
              <a:t>‹nr.›</a:t>
            </a:fld>
            <a:endParaRPr lang="da-DK"/>
          </a:p>
        </p:txBody>
      </p:sp>
    </p:spTree>
    <p:extLst>
      <p:ext uri="{BB962C8B-B14F-4D97-AF65-F5344CB8AC3E}">
        <p14:creationId xmlns:p14="http://schemas.microsoft.com/office/powerpoint/2010/main" val="37599214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a:t>Klik for at redigere titeltypografien i masteren</a:t>
            </a:r>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Pladsholder til dato 4"/>
          <p:cNvSpPr>
            <a:spLocks noGrp="1"/>
          </p:cNvSpPr>
          <p:nvPr>
            <p:ph type="dt" sz="half" idx="10"/>
          </p:nvPr>
        </p:nvSpPr>
        <p:spPr/>
        <p:txBody>
          <a:bodyPr/>
          <a:lstStyle/>
          <a:p>
            <a:fld id="{810A2001-5662-48C8-B538-EE1B971AC608}" type="datetimeFigureOut">
              <a:rPr lang="da-DK" smtClean="0"/>
              <a:t>21-05-2025</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18ACE723-71F6-40E0-B13B-921F4A25D066}" type="slidenum">
              <a:rPr lang="da-DK" smtClean="0"/>
              <a:t>‹nr.›</a:t>
            </a:fld>
            <a:endParaRPr lang="da-DK"/>
          </a:p>
        </p:txBody>
      </p:sp>
    </p:spTree>
    <p:extLst>
      <p:ext uri="{BB962C8B-B14F-4D97-AF65-F5344CB8AC3E}">
        <p14:creationId xmlns:p14="http://schemas.microsoft.com/office/powerpoint/2010/main" val="17280591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a:t>Klik for at redigere titeltypografien i masteren</a:t>
            </a:r>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Pladsholder til dato 4"/>
          <p:cNvSpPr>
            <a:spLocks noGrp="1"/>
          </p:cNvSpPr>
          <p:nvPr>
            <p:ph type="dt" sz="half" idx="10"/>
          </p:nvPr>
        </p:nvSpPr>
        <p:spPr/>
        <p:txBody>
          <a:bodyPr/>
          <a:lstStyle/>
          <a:p>
            <a:fld id="{810A2001-5662-48C8-B538-EE1B971AC608}" type="datetimeFigureOut">
              <a:rPr lang="da-DK" smtClean="0"/>
              <a:t>21-05-2025</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18ACE723-71F6-40E0-B13B-921F4A25D066}" type="slidenum">
              <a:rPr lang="da-DK" smtClean="0"/>
              <a:t>‹nr.›</a:t>
            </a:fld>
            <a:endParaRPr lang="da-DK"/>
          </a:p>
        </p:txBody>
      </p:sp>
    </p:spTree>
    <p:extLst>
      <p:ext uri="{BB962C8B-B14F-4D97-AF65-F5344CB8AC3E}">
        <p14:creationId xmlns:p14="http://schemas.microsoft.com/office/powerpoint/2010/main" val="20059598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titeltypografien i masteren</a:t>
            </a:r>
          </a:p>
        </p:txBody>
      </p:sp>
      <p:sp>
        <p:nvSpPr>
          <p:cNvPr id="3" name="Pladsholder til lodret titel 2"/>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810A2001-5662-48C8-B538-EE1B971AC608}" type="datetimeFigureOut">
              <a:rPr lang="da-DK" smtClean="0"/>
              <a:t>21-05-2025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18ACE723-71F6-40E0-B13B-921F4A25D066}" type="slidenum">
              <a:rPr lang="da-DK" smtClean="0"/>
              <a:t>‹nr.›</a:t>
            </a:fld>
            <a:endParaRPr lang="da-DK"/>
          </a:p>
        </p:txBody>
      </p:sp>
    </p:spTree>
    <p:extLst>
      <p:ext uri="{BB962C8B-B14F-4D97-AF65-F5344CB8AC3E}">
        <p14:creationId xmlns:p14="http://schemas.microsoft.com/office/powerpoint/2010/main" val="253963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629400" y="274638"/>
            <a:ext cx="2057400" cy="5851525"/>
          </a:xfrm>
        </p:spPr>
        <p:txBody>
          <a:bodyPr vert="eaVert"/>
          <a:lstStyle/>
          <a:p>
            <a:r>
              <a:rPr lang="da-DK"/>
              <a:t>Klik for at redigere titeltypografien i masteren</a:t>
            </a:r>
          </a:p>
        </p:txBody>
      </p:sp>
      <p:sp>
        <p:nvSpPr>
          <p:cNvPr id="3" name="Pladsholder til lodret titel 2"/>
          <p:cNvSpPr>
            <a:spLocks noGrp="1"/>
          </p:cNvSpPr>
          <p:nvPr>
            <p:ph type="body" orient="vert" idx="1"/>
          </p:nvPr>
        </p:nvSpPr>
        <p:spPr>
          <a:xfrm>
            <a:off x="457200" y="274638"/>
            <a:ext cx="6019800" cy="5851525"/>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810A2001-5662-48C8-B538-EE1B971AC608}" type="datetimeFigureOut">
              <a:rPr lang="da-DK" smtClean="0"/>
              <a:t>21-05-2025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18ACE723-71F6-40E0-B13B-921F4A25D066}" type="slidenum">
              <a:rPr lang="da-DK" smtClean="0"/>
              <a:t>‹nr.›</a:t>
            </a:fld>
            <a:endParaRPr lang="da-DK"/>
          </a:p>
        </p:txBody>
      </p:sp>
    </p:spTree>
    <p:extLst>
      <p:ext uri="{BB962C8B-B14F-4D97-AF65-F5344CB8AC3E}">
        <p14:creationId xmlns:p14="http://schemas.microsoft.com/office/powerpoint/2010/main" val="859863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a-DK"/>
              <a:t>Klik for at redigere i master</a:t>
            </a:r>
          </a:p>
        </p:txBody>
      </p:sp>
      <p:sp>
        <p:nvSpPr>
          <p:cNvPr id="3" name="Pladsholder til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0A2001-5662-48C8-B538-EE1B971AC608}" type="datetimeFigureOut">
              <a:rPr lang="da-DK" smtClean="0"/>
              <a:t>21-05-2025</a:t>
            </a:fld>
            <a:endParaRPr lang="da-DK"/>
          </a:p>
        </p:txBody>
      </p:sp>
      <p:sp>
        <p:nvSpPr>
          <p:cNvPr id="5" name="Pladsholder til sidefod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dias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ACE723-71F6-40E0-B13B-921F4A25D066}" type="slidenum">
              <a:rPr lang="da-DK" smtClean="0"/>
              <a:t>‹nr.›</a:t>
            </a:fld>
            <a:endParaRPr lang="da-DK"/>
          </a:p>
        </p:txBody>
      </p:sp>
    </p:spTree>
    <p:extLst>
      <p:ext uri="{BB962C8B-B14F-4D97-AF65-F5344CB8AC3E}">
        <p14:creationId xmlns:p14="http://schemas.microsoft.com/office/powerpoint/2010/main" val="29583266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hyperlink" Target="https://www.independent.co.uk/news/world/middle-east/israel-gaza-yair-golan-netanyahu-b2754280.html" TargetMode="External"/><Relationship Id="rId2" Type="http://schemas.openxmlformats.org/officeDocument/2006/relationships/hyperlink" Target="https://x.com/ireallyhateyou/status/1889434552784826666" TargetMode="Externa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hyperlink" Target="http://mahmoud.dk/?fbclid=IwZXh0bgNhZW0CMTAAYnJpZBEwU1lrZXo3SzZPZFI0a1loRgEem6ntHkJ13_DxlkdFYuN7i_RuWsahtKViVBvR8r3syP1GqN1vmWt8vdNU3-k_aem_Bpr5gQU6uGRMy34A4kpsWQ" TargetMode="Externa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independent.co.uk/news/world/middle-east/israel-gaza-yair-golan-netanyahu-b2754280.html" TargetMode="External"/><Relationship Id="rId2" Type="http://schemas.openxmlformats.org/officeDocument/2006/relationships/hyperlink" Target="https://x.com/ireallyhateyou/status/1889434552784826666"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27.png"/><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80528" y="620688"/>
            <a:ext cx="9577064" cy="5400600"/>
          </a:xfrm>
        </p:spPr>
        <p:txBody>
          <a:bodyPr>
            <a:normAutofit/>
          </a:bodyPr>
          <a:lstStyle/>
          <a:p>
            <a:r>
              <a:rPr lang="da-DK" b="1" dirty="0">
                <a:solidFill>
                  <a:srgbClr val="FF0000"/>
                </a:solidFill>
              </a:rPr>
              <a:t>Jerusalem amid </a:t>
            </a:r>
            <a:r>
              <a:rPr lang="da-DK" b="1" dirty="0" err="1">
                <a:solidFill>
                  <a:srgbClr val="FF0000"/>
                </a:solidFill>
              </a:rPr>
              <a:t>two</a:t>
            </a:r>
            <a:r>
              <a:rPr lang="da-DK" b="1" dirty="0">
                <a:solidFill>
                  <a:srgbClr val="FF0000"/>
                </a:solidFill>
              </a:rPr>
              <a:t> Nakbas:1948-2023</a:t>
            </a:r>
            <a:br>
              <a:rPr lang="da-DK" b="1" dirty="0">
                <a:solidFill>
                  <a:srgbClr val="FF0000"/>
                </a:solidFill>
              </a:rPr>
            </a:br>
            <a:br>
              <a:rPr lang="da-DK" b="1" dirty="0">
                <a:solidFill>
                  <a:srgbClr val="FF0000"/>
                </a:solidFill>
              </a:rPr>
            </a:br>
            <a:r>
              <a:rPr lang="da-DK" sz="4000" b="1" dirty="0" err="1"/>
              <a:t>Lubya</a:t>
            </a:r>
            <a:r>
              <a:rPr lang="da-DK" sz="4000" b="1" dirty="0"/>
              <a:t> </a:t>
            </a:r>
            <a:r>
              <a:rPr lang="da-DK" sz="4000" b="1" dirty="0" err="1"/>
              <a:t>Village</a:t>
            </a:r>
            <a:r>
              <a:rPr lang="da-DK" sz="4000" b="1" dirty="0"/>
              <a:t> ”</a:t>
            </a:r>
            <a:r>
              <a:rPr lang="da-DK" sz="4000" b="1" dirty="0" err="1"/>
              <a:t>Lieu</a:t>
            </a:r>
            <a:r>
              <a:rPr lang="da-DK" sz="4000" b="1" dirty="0"/>
              <a:t> de </a:t>
            </a:r>
            <a:r>
              <a:rPr lang="da-DK" sz="4000" b="1" dirty="0" err="1"/>
              <a:t>memoire</a:t>
            </a:r>
            <a:r>
              <a:rPr lang="da-DK" sz="4000" b="1" dirty="0"/>
              <a:t>” </a:t>
            </a:r>
            <a:r>
              <a:rPr lang="da-DK" sz="4000" b="1" dirty="0" err="1"/>
              <a:t>revisited</a:t>
            </a:r>
            <a:br>
              <a:rPr lang="da-DK" b="1" dirty="0">
                <a:solidFill>
                  <a:srgbClr val="FF0000"/>
                </a:solidFill>
              </a:rPr>
            </a:br>
            <a:br>
              <a:rPr lang="da-DK" dirty="0"/>
            </a:br>
            <a:r>
              <a:rPr lang="da-DK" dirty="0"/>
              <a:t> </a:t>
            </a:r>
            <a:r>
              <a:rPr lang="da-DK" sz="4000" dirty="0"/>
              <a:t>The 2nd international Conference on </a:t>
            </a:r>
            <a:r>
              <a:rPr lang="da-DK" sz="4000" b="1" dirty="0"/>
              <a:t>”</a:t>
            </a:r>
            <a:r>
              <a:rPr lang="da-DK" sz="4000" b="1" dirty="0" err="1"/>
              <a:t>Jerusalem:Where</a:t>
            </a:r>
            <a:r>
              <a:rPr lang="da-DK" sz="4000" b="1" dirty="0"/>
              <a:t> to?”</a:t>
            </a:r>
            <a:br>
              <a:rPr lang="da-DK" sz="4000" dirty="0"/>
            </a:br>
            <a:r>
              <a:rPr lang="da-DK" sz="3100" dirty="0"/>
              <a:t>Amman-Jordan</a:t>
            </a:r>
            <a:br>
              <a:rPr lang="da-DK" dirty="0"/>
            </a:br>
            <a:r>
              <a:rPr lang="da-DK" sz="2800" dirty="0"/>
              <a:t>May 14-15-2025</a:t>
            </a:r>
            <a:br>
              <a:rPr lang="da-DK" sz="2800" dirty="0"/>
            </a:br>
            <a:r>
              <a:rPr lang="da-DK" sz="2800" dirty="0"/>
              <a:t>Mahmoud Issa</a:t>
            </a:r>
          </a:p>
        </p:txBody>
      </p:sp>
    </p:spTree>
    <p:extLst>
      <p:ext uri="{BB962C8B-B14F-4D97-AF65-F5344CB8AC3E}">
        <p14:creationId xmlns:p14="http://schemas.microsoft.com/office/powerpoint/2010/main" val="26256159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AF7CB0-BB35-51C4-373A-1CAF92806145}"/>
              </a:ext>
            </a:extLst>
          </p:cNvPr>
          <p:cNvSpPr>
            <a:spLocks noGrp="1"/>
          </p:cNvSpPr>
          <p:nvPr>
            <p:ph type="title"/>
          </p:nvPr>
        </p:nvSpPr>
        <p:spPr/>
        <p:txBody>
          <a:bodyPr/>
          <a:lstStyle/>
          <a:p>
            <a:r>
              <a:rPr lang="da-DK" dirty="0" err="1"/>
              <a:t>Wishfull</a:t>
            </a:r>
            <a:r>
              <a:rPr lang="da-DK" dirty="0"/>
              <a:t> </a:t>
            </a:r>
            <a:r>
              <a:rPr lang="da-DK" dirty="0" err="1"/>
              <a:t>thinking</a:t>
            </a:r>
            <a:r>
              <a:rPr lang="da-DK" dirty="0"/>
              <a:t> </a:t>
            </a:r>
          </a:p>
        </p:txBody>
      </p:sp>
      <p:sp>
        <p:nvSpPr>
          <p:cNvPr id="4" name="Tekstfelt 3">
            <a:extLst>
              <a:ext uri="{FF2B5EF4-FFF2-40B4-BE49-F238E27FC236}">
                <a16:creationId xmlns:a16="http://schemas.microsoft.com/office/drawing/2014/main" id="{5D8212EA-018A-2880-6394-60865B41CCFC}"/>
              </a:ext>
            </a:extLst>
          </p:cNvPr>
          <p:cNvSpPr txBox="1"/>
          <p:nvPr/>
        </p:nvSpPr>
        <p:spPr>
          <a:xfrm>
            <a:off x="2286000" y="2415647"/>
            <a:ext cx="4572000" cy="2031325"/>
          </a:xfrm>
          <a:prstGeom prst="rect">
            <a:avLst/>
          </a:prstGeom>
          <a:noFill/>
        </p:spPr>
        <p:txBody>
          <a:bodyPr wrap="square">
            <a:spAutoFit/>
          </a:bodyPr>
          <a:lstStyle/>
          <a:p>
            <a:r>
              <a:rPr lang="en-US" b="0" i="0" dirty="0">
                <a:solidFill>
                  <a:srgbClr val="121212"/>
                </a:solidFill>
                <a:effectLst/>
                <a:latin typeface="GuardianTextEgyptian"/>
              </a:rPr>
              <a:t>The Israeli opposition leader and former general Yair Golan – who earlier this year </a:t>
            </a:r>
            <a:r>
              <a:rPr lang="en-US" b="0" i="0" u="none" strike="noStrike" dirty="0">
                <a:solidFill>
                  <a:srgbClr val="C74600"/>
                </a:solidFill>
                <a:effectLst/>
                <a:latin typeface="GuardianTextEgyptian"/>
                <a:hlinkClick r:id="rId2"/>
              </a:rPr>
              <a:t>declared</a:t>
            </a:r>
            <a:r>
              <a:rPr lang="en-US" b="0" i="0" dirty="0">
                <a:solidFill>
                  <a:srgbClr val="121212"/>
                </a:solidFill>
                <a:effectLst/>
                <a:latin typeface="GuardianTextEgyptian"/>
              </a:rPr>
              <a:t>, “We’d all like to wake up one spring morning and find that 7 million Palestinians who live between the sea and the river have simply disappeared” – now declares his country is “</a:t>
            </a:r>
            <a:r>
              <a:rPr lang="en-US" b="0" i="0" u="none" strike="noStrike" dirty="0">
                <a:solidFill>
                  <a:srgbClr val="C74600"/>
                </a:solidFill>
                <a:effectLst/>
                <a:latin typeface="GuardianTextEgyptian"/>
                <a:hlinkClick r:id="rId3"/>
              </a:rPr>
              <a:t>killing babies</a:t>
            </a:r>
            <a:r>
              <a:rPr lang="en-US" b="0" i="0" dirty="0">
                <a:solidFill>
                  <a:srgbClr val="121212"/>
                </a:solidFill>
                <a:effectLst/>
                <a:latin typeface="GuardianTextEgyptian"/>
              </a:rPr>
              <a:t> as a hobby”.</a:t>
            </a:r>
            <a:endParaRPr lang="da-DK" dirty="0"/>
          </a:p>
        </p:txBody>
      </p:sp>
    </p:spTree>
    <p:extLst>
      <p:ext uri="{BB962C8B-B14F-4D97-AF65-F5344CB8AC3E}">
        <p14:creationId xmlns:p14="http://schemas.microsoft.com/office/powerpoint/2010/main" val="31334121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9CC81C-CE8C-5F3A-3FED-7CFFD3EB5966}"/>
              </a:ext>
            </a:extLst>
          </p:cNvPr>
          <p:cNvSpPr>
            <a:spLocks noGrp="1"/>
          </p:cNvSpPr>
          <p:nvPr>
            <p:ph type="title"/>
          </p:nvPr>
        </p:nvSpPr>
        <p:spPr/>
        <p:txBody>
          <a:bodyPr/>
          <a:lstStyle/>
          <a:p>
            <a:r>
              <a:rPr lang="en-US" b="0" i="0" dirty="0">
                <a:solidFill>
                  <a:srgbClr val="080809"/>
                </a:solidFill>
                <a:effectLst/>
                <a:latin typeface="Segoe UI Historic" panose="020B0502040204020203" pitchFamily="34" charset="0"/>
              </a:rPr>
              <a:t>"Afforestation policies</a:t>
            </a:r>
            <a:endParaRPr lang="da-DK" dirty="0"/>
          </a:p>
        </p:txBody>
      </p:sp>
      <p:sp>
        <p:nvSpPr>
          <p:cNvPr id="4" name="Tekstfelt 3">
            <a:extLst>
              <a:ext uri="{FF2B5EF4-FFF2-40B4-BE49-F238E27FC236}">
                <a16:creationId xmlns:a16="http://schemas.microsoft.com/office/drawing/2014/main" id="{3000F687-AEB5-ADB4-CA85-6DB1C4E6A28D}"/>
              </a:ext>
            </a:extLst>
          </p:cNvPr>
          <p:cNvSpPr txBox="1"/>
          <p:nvPr/>
        </p:nvSpPr>
        <p:spPr>
          <a:xfrm>
            <a:off x="2286000" y="1307651"/>
            <a:ext cx="4572000" cy="4247317"/>
          </a:xfrm>
          <a:prstGeom prst="rect">
            <a:avLst/>
          </a:prstGeom>
          <a:noFill/>
        </p:spPr>
        <p:txBody>
          <a:bodyPr wrap="square">
            <a:spAutoFit/>
          </a:bodyPr>
          <a:lstStyle/>
          <a:p>
            <a:r>
              <a:rPr lang="en-US" b="0" i="0" dirty="0">
                <a:solidFill>
                  <a:srgbClr val="080809"/>
                </a:solidFill>
                <a:effectLst/>
                <a:latin typeface="Segoe UI Historic" panose="020B0502040204020203" pitchFamily="34" charset="0"/>
              </a:rPr>
              <a:t>Under the cover of "Afforestation policies", 82 forests were planted on the debris of demolished villages in all Palestine: </a:t>
            </a:r>
            <a:r>
              <a:rPr lang="en-US" b="0" i="0" dirty="0" err="1">
                <a:solidFill>
                  <a:srgbClr val="080809"/>
                </a:solidFill>
                <a:effectLst/>
                <a:latin typeface="Segoe UI Historic" panose="020B0502040204020203" pitchFamily="34" charset="0"/>
              </a:rPr>
              <a:t>eg.</a:t>
            </a:r>
            <a:r>
              <a:rPr lang="en-US" b="0" i="0" dirty="0">
                <a:solidFill>
                  <a:srgbClr val="080809"/>
                </a:solidFill>
                <a:effectLst/>
                <a:latin typeface="Segoe UI Historic" panose="020B0502040204020203" pitchFamily="34" charset="0"/>
              </a:rPr>
              <a:t> Canada Park, Denmark Park, South African Forest (where my village </a:t>
            </a:r>
            <a:r>
              <a:rPr lang="en-US" b="0" i="0" dirty="0" err="1">
                <a:solidFill>
                  <a:srgbClr val="080809"/>
                </a:solidFill>
                <a:effectLst/>
                <a:latin typeface="Segoe UI Historic" panose="020B0502040204020203" pitchFamily="34" charset="0"/>
              </a:rPr>
              <a:t>Lubya</a:t>
            </a:r>
            <a:r>
              <a:rPr lang="en-US" b="0" i="0" dirty="0">
                <a:solidFill>
                  <a:srgbClr val="080809"/>
                </a:solidFill>
                <a:effectLst/>
                <a:latin typeface="Segoe UI Historic" panose="020B0502040204020203" pitchFamily="34" charset="0"/>
              </a:rPr>
              <a:t> was). South African Jews came ten years ago on the first of May 2015 and presented Apology certificates for </a:t>
            </a:r>
            <a:r>
              <a:rPr lang="en-US" b="0" i="0" dirty="0" err="1">
                <a:solidFill>
                  <a:srgbClr val="080809"/>
                </a:solidFill>
                <a:effectLst/>
                <a:latin typeface="Segoe UI Historic" panose="020B0502040204020203" pitchFamily="34" charset="0"/>
              </a:rPr>
              <a:t>Lubyans</a:t>
            </a:r>
            <a:r>
              <a:rPr lang="en-US" b="0" i="0" dirty="0">
                <a:solidFill>
                  <a:srgbClr val="080809"/>
                </a:solidFill>
                <a:effectLst/>
                <a:latin typeface="Segoe UI Historic" panose="020B0502040204020203" pitchFamily="34" charset="0"/>
              </a:rPr>
              <a:t>, apologizing for their participation in building the </a:t>
            </a:r>
            <a:r>
              <a:rPr lang="en-US" b="0" i="0" dirty="0" err="1">
                <a:solidFill>
                  <a:srgbClr val="080809"/>
                </a:solidFill>
                <a:effectLst/>
                <a:latin typeface="Segoe UI Historic" panose="020B0502040204020203" pitchFamily="34" charset="0"/>
              </a:rPr>
              <a:t>forrest</a:t>
            </a:r>
            <a:r>
              <a:rPr lang="en-US" b="0" i="0" dirty="0">
                <a:solidFill>
                  <a:srgbClr val="080809"/>
                </a:solidFill>
                <a:effectLst/>
                <a:latin typeface="Segoe UI Historic" panose="020B0502040204020203" pitchFamily="34" charset="0"/>
              </a:rPr>
              <a:t> under the Big Lie: to make the desert green, by Keren </a:t>
            </a:r>
            <a:r>
              <a:rPr lang="en-US" b="0" i="0" dirty="0" err="1">
                <a:solidFill>
                  <a:srgbClr val="080809"/>
                </a:solidFill>
                <a:effectLst/>
                <a:latin typeface="Segoe UI Historic" panose="020B0502040204020203" pitchFamily="34" charset="0"/>
              </a:rPr>
              <a:t>Kayemeth</a:t>
            </a:r>
            <a:r>
              <a:rPr lang="en-US" b="0" i="0" dirty="0">
                <a:solidFill>
                  <a:srgbClr val="080809"/>
                </a:solidFill>
                <a:effectLst/>
                <a:latin typeface="Segoe UI Historic" panose="020B0502040204020203" pitchFamily="34" charset="0"/>
              </a:rPr>
              <a:t> </a:t>
            </a:r>
            <a:r>
              <a:rPr lang="en-US" b="0" i="0" dirty="0" err="1">
                <a:solidFill>
                  <a:srgbClr val="080809"/>
                </a:solidFill>
                <a:effectLst/>
                <a:latin typeface="Segoe UI Historic" panose="020B0502040204020203" pitchFamily="34" charset="0"/>
              </a:rPr>
              <a:t>LeIsrael</a:t>
            </a:r>
            <a:r>
              <a:rPr lang="en-US" b="0" i="0" dirty="0">
                <a:solidFill>
                  <a:srgbClr val="080809"/>
                </a:solidFill>
                <a:effectLst/>
                <a:latin typeface="Segoe UI Historic" panose="020B0502040204020203" pitchFamily="34" charset="0"/>
              </a:rPr>
              <a:t> – Jewish National Fund (KKL-JNF). Also made a documentary film to undo their act: "A Village Under Forest"-can be seen at </a:t>
            </a:r>
            <a:r>
              <a:rPr lang="en-US" b="1" i="0" u="none" strike="noStrike" dirty="0">
                <a:solidFill>
                  <a:srgbClr val="0064D1"/>
                </a:solidFill>
                <a:effectLst/>
                <a:latin typeface="Segoe UI Historic" panose="020B0502040204020203" pitchFamily="34" charset="0"/>
                <a:hlinkClick r:id="rId2"/>
              </a:rPr>
              <a:t>http://mahmoud.dk</a:t>
            </a:r>
            <a:endParaRPr lang="da-DK" dirty="0"/>
          </a:p>
        </p:txBody>
      </p:sp>
    </p:spTree>
    <p:extLst>
      <p:ext uri="{BB962C8B-B14F-4D97-AF65-F5344CB8AC3E}">
        <p14:creationId xmlns:p14="http://schemas.microsoft.com/office/powerpoint/2010/main" val="35885568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boks 1"/>
          <p:cNvSpPr txBox="1"/>
          <p:nvPr/>
        </p:nvSpPr>
        <p:spPr>
          <a:xfrm>
            <a:off x="395536" y="323663"/>
            <a:ext cx="8229600" cy="1143000"/>
          </a:xfrm>
          <a:prstGeom prst="rect">
            <a:avLst/>
          </a:prstGeom>
        </p:spPr>
        <p:txBody>
          <a:bodyPr vert="horz" lIns="91440" tIns="45720" rIns="91440" bIns="45720" rtlCol="0" anchor="ctr">
            <a:noAutofit/>
          </a:bodyPr>
          <a:lstStyle/>
          <a:p>
            <a:pPr algn="ctr">
              <a:lnSpc>
                <a:spcPct val="90000"/>
              </a:lnSpc>
              <a:spcBef>
                <a:spcPct val="0"/>
              </a:spcBef>
              <a:spcAft>
                <a:spcPts val="600"/>
              </a:spcAft>
            </a:pPr>
            <a:r>
              <a:rPr lang="da-DK" sz="3600" b="1" kern="1200" dirty="0" err="1">
                <a:latin typeface="+mj-lt"/>
                <a:ea typeface="+mj-ea"/>
                <a:cs typeface="+mj-cs"/>
              </a:rPr>
              <a:t>Lubya</a:t>
            </a:r>
            <a:endParaRPr lang="da-DK" sz="3600" b="1" kern="1200" dirty="0">
              <a:latin typeface="+mj-lt"/>
              <a:ea typeface="+mj-ea"/>
              <a:cs typeface="+mj-cs"/>
            </a:endParaRPr>
          </a:p>
          <a:p>
            <a:pPr algn="ctr">
              <a:lnSpc>
                <a:spcPct val="90000"/>
              </a:lnSpc>
              <a:spcBef>
                <a:spcPct val="0"/>
              </a:spcBef>
              <a:spcAft>
                <a:spcPts val="600"/>
              </a:spcAft>
            </a:pPr>
            <a:r>
              <a:rPr lang="da-DK" sz="2800" b="1" kern="1200" dirty="0">
                <a:latin typeface="+mj-lt"/>
                <a:ea typeface="+mj-ea"/>
                <a:cs typeface="+mj-cs"/>
              </a:rPr>
              <a:t>Repository of </a:t>
            </a:r>
            <a:r>
              <a:rPr lang="da-DK" sz="2800" b="1" kern="1200" dirty="0" err="1">
                <a:latin typeface="+mj-lt"/>
                <a:ea typeface="+mj-ea"/>
                <a:cs typeface="+mj-cs"/>
              </a:rPr>
              <a:t>silenced</a:t>
            </a:r>
            <a:r>
              <a:rPr lang="da-DK" sz="2800" b="1" kern="1200" dirty="0">
                <a:latin typeface="+mj-lt"/>
                <a:ea typeface="+mj-ea"/>
                <a:cs typeface="+mj-cs"/>
              </a:rPr>
              <a:t> memories-</a:t>
            </a:r>
            <a:r>
              <a:rPr lang="da-DK" sz="2800" b="1" dirty="0">
                <a:latin typeface="+mj-lt"/>
                <a:ea typeface="+mj-ea"/>
                <a:cs typeface="+mj-cs"/>
              </a:rPr>
              <a:t>as </a:t>
            </a:r>
            <a:r>
              <a:rPr lang="da-DK" sz="2800" b="1" kern="1200" dirty="0" err="1">
                <a:latin typeface="+mj-lt"/>
                <a:ea typeface="+mj-ea"/>
                <a:cs typeface="+mj-cs"/>
              </a:rPr>
              <a:t>Crusaders</a:t>
            </a:r>
            <a:r>
              <a:rPr lang="da-DK" sz="2800" b="1" kern="1200" dirty="0">
                <a:latin typeface="+mj-lt"/>
                <a:ea typeface="+mj-ea"/>
                <a:cs typeface="+mj-cs"/>
              </a:rPr>
              <a:t> </a:t>
            </a:r>
            <a:r>
              <a:rPr lang="da-DK" sz="2800" b="1" kern="1200" dirty="0" err="1">
                <a:latin typeface="+mj-lt"/>
                <a:ea typeface="+mj-ea"/>
                <a:cs typeface="+mj-cs"/>
              </a:rPr>
              <a:t>defeat</a:t>
            </a:r>
            <a:r>
              <a:rPr lang="da-DK" sz="2800" b="1" kern="1200" dirty="0">
                <a:latin typeface="+mj-lt"/>
                <a:ea typeface="+mj-ea"/>
                <a:cs typeface="+mj-cs"/>
              </a:rPr>
              <a:t> 4.July 1187. Jerusalem felt 2. </a:t>
            </a:r>
            <a:r>
              <a:rPr lang="da-DK" sz="2800" b="1" dirty="0" err="1">
                <a:latin typeface="+mj-lt"/>
                <a:ea typeface="+mj-ea"/>
                <a:cs typeface="+mj-cs"/>
              </a:rPr>
              <a:t>O</a:t>
            </a:r>
            <a:r>
              <a:rPr lang="da-DK" sz="2800" b="1" kern="1200" dirty="0" err="1">
                <a:latin typeface="+mj-lt"/>
                <a:ea typeface="+mj-ea"/>
                <a:cs typeface="+mj-cs"/>
              </a:rPr>
              <a:t>ctober</a:t>
            </a:r>
            <a:r>
              <a:rPr lang="da-DK" sz="2800" b="1" kern="1200" dirty="0">
                <a:latin typeface="+mj-lt"/>
                <a:ea typeface="+mj-ea"/>
                <a:cs typeface="+mj-cs"/>
              </a:rPr>
              <a:t> (Ibn al-</a:t>
            </a:r>
            <a:r>
              <a:rPr lang="da-DK" sz="2800" b="1" kern="1200" dirty="0" err="1">
                <a:latin typeface="+mj-lt"/>
                <a:ea typeface="+mj-ea"/>
                <a:cs typeface="+mj-cs"/>
              </a:rPr>
              <a:t>Athir</a:t>
            </a:r>
            <a:r>
              <a:rPr lang="da-DK" sz="2800" b="1" kern="1200" dirty="0">
                <a:latin typeface="+mj-lt"/>
                <a:ea typeface="+mj-ea"/>
                <a:cs typeface="+mj-cs"/>
              </a:rPr>
              <a:t>).</a:t>
            </a:r>
          </a:p>
        </p:txBody>
      </p:sp>
      <p:pic>
        <p:nvPicPr>
          <p:cNvPr id="3" name="Picture 4" descr="Et billede, der indeholder tekst, kort&#10;&#10;Indhold genereret af kunstig intelligens kan være forkert.">
            <a:extLst>
              <a:ext uri="{FF2B5EF4-FFF2-40B4-BE49-F238E27FC236}">
                <a16:creationId xmlns:a16="http://schemas.microsoft.com/office/drawing/2014/main" id="{B0143D53-FB69-7C9C-295F-E49EDF8FD52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3531029" y="1600200"/>
            <a:ext cx="2081942" cy="4925144"/>
          </a:xfrm>
          <a:prstGeom prst="rect">
            <a:avLst/>
          </a:prstGeom>
          <a:solidFill>
            <a:srgbClr val="FFFFFF"/>
          </a:solidFill>
        </p:spPr>
      </p:pic>
    </p:spTree>
    <p:extLst>
      <p:ext uri="{BB962C8B-B14F-4D97-AF65-F5344CB8AC3E}">
        <p14:creationId xmlns:p14="http://schemas.microsoft.com/office/powerpoint/2010/main" val="34638358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2FE469-C805-A6E6-6B86-2891B421FCD1}"/>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21FBC7C0-ABCA-2E02-0E90-46420C5EC2EB}"/>
              </a:ext>
            </a:extLst>
          </p:cNvPr>
          <p:cNvSpPr>
            <a:spLocks noGrp="1"/>
          </p:cNvSpPr>
          <p:nvPr>
            <p:ph idx="1"/>
          </p:nvPr>
        </p:nvSpPr>
        <p:spPr/>
        <p:txBody>
          <a:bodyPr/>
          <a:lstStyle/>
          <a:p>
            <a:r>
              <a:rPr lang="en-US" b="0" i="0" dirty="0">
                <a:solidFill>
                  <a:srgbClr val="121212"/>
                </a:solidFill>
                <a:effectLst/>
                <a:latin typeface="GuardianTextEgyptian"/>
              </a:rPr>
              <a:t>The Israeli opposition leader and former general Yair Golan – who earlier this year </a:t>
            </a:r>
            <a:r>
              <a:rPr lang="en-US" b="0" i="0" u="none" strike="noStrike" dirty="0">
                <a:solidFill>
                  <a:srgbClr val="C74600"/>
                </a:solidFill>
                <a:effectLst/>
                <a:latin typeface="GuardianTextEgyptian"/>
                <a:hlinkClick r:id="rId2"/>
              </a:rPr>
              <a:t>declared</a:t>
            </a:r>
            <a:r>
              <a:rPr lang="en-US" b="0" i="0" dirty="0">
                <a:solidFill>
                  <a:srgbClr val="121212"/>
                </a:solidFill>
                <a:effectLst/>
                <a:latin typeface="GuardianTextEgyptian"/>
              </a:rPr>
              <a:t>, “We’d all like to wake up one spring morning and find that 7 million Palestinians who live between the sea and the river have simply disappeared” – now declares his country is “</a:t>
            </a:r>
            <a:r>
              <a:rPr lang="en-US" b="0" i="0" u="none" strike="noStrike" dirty="0">
                <a:solidFill>
                  <a:srgbClr val="C74600"/>
                </a:solidFill>
                <a:effectLst/>
                <a:latin typeface="GuardianTextEgyptian"/>
                <a:hlinkClick r:id="rId3"/>
              </a:rPr>
              <a:t>killing babies</a:t>
            </a:r>
            <a:r>
              <a:rPr lang="en-US" b="0" i="0" dirty="0">
                <a:solidFill>
                  <a:srgbClr val="121212"/>
                </a:solidFill>
                <a:effectLst/>
                <a:latin typeface="GuardianTextEgyptian"/>
              </a:rPr>
              <a:t> as a hobby”.</a:t>
            </a:r>
            <a:endParaRPr lang="da-DK" dirty="0"/>
          </a:p>
        </p:txBody>
      </p:sp>
    </p:spTree>
    <p:extLst>
      <p:ext uri="{BB962C8B-B14F-4D97-AF65-F5344CB8AC3E}">
        <p14:creationId xmlns:p14="http://schemas.microsoft.com/office/powerpoint/2010/main" val="16629538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tekst, skærmbillede, person, vandretur&#10;&#10;Indhold genereret af kunstig intelligens kan være forkert.">
            <a:extLst>
              <a:ext uri="{FF2B5EF4-FFF2-40B4-BE49-F238E27FC236}">
                <a16:creationId xmlns:a16="http://schemas.microsoft.com/office/drawing/2014/main" id="{BB923A57-C2C8-A3C9-148F-C54E899015F4}"/>
              </a:ext>
            </a:extLst>
          </p:cNvPr>
          <p:cNvPicPr>
            <a:picLocks noChangeAspect="1"/>
          </p:cNvPicPr>
          <p:nvPr/>
        </p:nvPicPr>
        <p:blipFill>
          <a:blip r:embed="rId2"/>
          <a:stretch>
            <a:fillRect/>
          </a:stretch>
        </p:blipFill>
        <p:spPr>
          <a:xfrm>
            <a:off x="90488" y="258330"/>
            <a:ext cx="8963025" cy="6341340"/>
          </a:xfrm>
          <a:prstGeom prst="rect">
            <a:avLst/>
          </a:prstGeom>
          <a:noFill/>
        </p:spPr>
      </p:pic>
    </p:spTree>
    <p:extLst>
      <p:ext uri="{BB962C8B-B14F-4D97-AF65-F5344CB8AC3E}">
        <p14:creationId xmlns:p14="http://schemas.microsoft.com/office/powerpoint/2010/main" val="11545807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lede 8">
            <a:extLst>
              <a:ext uri="{FF2B5EF4-FFF2-40B4-BE49-F238E27FC236}">
                <a16:creationId xmlns:a16="http://schemas.microsoft.com/office/drawing/2014/main" id="{1E89849E-2AFD-A3FA-293B-A10919B3C740}"/>
              </a:ext>
            </a:extLst>
          </p:cNvPr>
          <p:cNvPicPr>
            <a:picLocks noChangeAspect="1"/>
          </p:cNvPicPr>
          <p:nvPr/>
        </p:nvPicPr>
        <p:blipFill>
          <a:blip r:embed="rId2"/>
          <a:stretch>
            <a:fillRect/>
          </a:stretch>
        </p:blipFill>
        <p:spPr>
          <a:xfrm>
            <a:off x="380415" y="1916832"/>
            <a:ext cx="8383170" cy="4752517"/>
          </a:xfrm>
          <a:prstGeom prst="rect">
            <a:avLst/>
          </a:prstGeom>
        </p:spPr>
      </p:pic>
      <p:sp>
        <p:nvSpPr>
          <p:cNvPr id="12" name="Tekstfelt 11">
            <a:extLst>
              <a:ext uri="{FF2B5EF4-FFF2-40B4-BE49-F238E27FC236}">
                <a16:creationId xmlns:a16="http://schemas.microsoft.com/office/drawing/2014/main" id="{A2A84933-FC5D-2F62-78CF-57D21763F9A2}"/>
              </a:ext>
            </a:extLst>
          </p:cNvPr>
          <p:cNvSpPr txBox="1"/>
          <p:nvPr/>
        </p:nvSpPr>
        <p:spPr>
          <a:xfrm>
            <a:off x="539552" y="476672"/>
            <a:ext cx="7704856" cy="1785104"/>
          </a:xfrm>
          <a:prstGeom prst="rect">
            <a:avLst/>
          </a:prstGeom>
          <a:noFill/>
        </p:spPr>
        <p:txBody>
          <a:bodyPr wrap="square">
            <a:spAutoFit/>
          </a:bodyPr>
          <a:lstStyle/>
          <a:p>
            <a:r>
              <a:rPr lang="da-DK" sz="2000" i="0" dirty="0">
                <a:solidFill>
                  <a:srgbClr val="2B2B2B"/>
                </a:solidFill>
                <a:effectLst/>
                <a:latin typeface="Lato" panose="020F0502020204030203" pitchFamily="34" charset="0"/>
              </a:rPr>
              <a:t>The </a:t>
            </a:r>
            <a:r>
              <a:rPr lang="da-DK" sz="2000" i="0" dirty="0" err="1">
                <a:solidFill>
                  <a:srgbClr val="2B2B2B"/>
                </a:solidFill>
                <a:effectLst/>
                <a:latin typeface="Lato" panose="020F0502020204030203" pitchFamily="34" charset="0"/>
              </a:rPr>
              <a:t>Village</a:t>
            </a:r>
            <a:r>
              <a:rPr lang="da-DK" sz="2000" i="0" dirty="0">
                <a:solidFill>
                  <a:srgbClr val="2B2B2B"/>
                </a:solidFill>
                <a:effectLst/>
                <a:latin typeface="Lato" panose="020F0502020204030203" pitchFamily="34" charset="0"/>
              </a:rPr>
              <a:t> (LUBYA) Under the Forest </a:t>
            </a:r>
            <a:r>
              <a:rPr lang="da-DK" sz="2000" i="0" dirty="0">
                <a:solidFill>
                  <a:srgbClr val="2B2B2B"/>
                </a:solidFill>
                <a:effectLst/>
                <a:latin typeface="inherit"/>
              </a:rPr>
              <a:t> </a:t>
            </a:r>
            <a:r>
              <a:rPr lang="ar-SA" sz="2000" i="0" dirty="0">
                <a:solidFill>
                  <a:srgbClr val="2B2B2B"/>
                </a:solidFill>
                <a:effectLst/>
                <a:latin typeface="inherit"/>
              </a:rPr>
              <a:t>فيلم “القرية تحت الغابة</a:t>
            </a:r>
            <a:endParaRPr lang="da-DK" sz="2000" i="0" dirty="0">
              <a:solidFill>
                <a:srgbClr val="2B2B2B"/>
              </a:solidFill>
              <a:effectLst/>
              <a:latin typeface="inherit"/>
            </a:endParaRPr>
          </a:p>
          <a:p>
            <a:r>
              <a:rPr lang="en-US" b="1" dirty="0"/>
              <a:t>A documentary by </a:t>
            </a:r>
            <a:r>
              <a:rPr lang="en-US" b="1" dirty="0">
                <a:solidFill>
                  <a:srgbClr val="FF0000"/>
                </a:solidFill>
              </a:rPr>
              <a:t>Mark Kaplan &amp; Heidi </a:t>
            </a:r>
            <a:r>
              <a:rPr lang="en-US" b="1" dirty="0" err="1">
                <a:solidFill>
                  <a:srgbClr val="FF0000"/>
                </a:solidFill>
              </a:rPr>
              <a:t>Grunebaum</a:t>
            </a:r>
            <a:r>
              <a:rPr lang="en-US" b="1" dirty="0"/>
              <a:t>, from South African, protesting the renaming of </a:t>
            </a:r>
            <a:r>
              <a:rPr lang="en-US" b="1" dirty="0" err="1"/>
              <a:t>Lubya’s</a:t>
            </a:r>
            <a:r>
              <a:rPr lang="en-US" b="1" dirty="0"/>
              <a:t> ruins  to “</a:t>
            </a:r>
            <a:r>
              <a:rPr lang="en-US" b="1" dirty="0">
                <a:solidFill>
                  <a:srgbClr val="FF0000"/>
                </a:solidFill>
              </a:rPr>
              <a:t>South African Forest</a:t>
            </a:r>
            <a:r>
              <a:rPr lang="en-US" b="1" dirty="0"/>
              <a:t>” after its demolition and ethnic cleansing in 1948 – to obliterate the historiography of the village under greening policies-The film is based on my counselling and research.</a:t>
            </a:r>
            <a:endParaRPr lang="da-DK" b="1" dirty="0"/>
          </a:p>
        </p:txBody>
      </p:sp>
    </p:spTree>
    <p:extLst>
      <p:ext uri="{BB962C8B-B14F-4D97-AF65-F5344CB8AC3E}">
        <p14:creationId xmlns:p14="http://schemas.microsoft.com/office/powerpoint/2010/main" val="7590854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3200" dirty="0">
                <a:latin typeface="Franklin Gothic Heavy" pitchFamily="34" charset="0"/>
              </a:rPr>
              <a:t>The </a:t>
            </a:r>
            <a:r>
              <a:rPr lang="da-DK" sz="3200" dirty="0" err="1">
                <a:latin typeface="Franklin Gothic Heavy" pitchFamily="34" charset="0"/>
              </a:rPr>
              <a:t>Only</a:t>
            </a:r>
            <a:r>
              <a:rPr lang="da-DK" sz="3200" dirty="0">
                <a:latin typeface="Franklin Gothic Heavy" pitchFamily="34" charset="0"/>
              </a:rPr>
              <a:t> Photo of </a:t>
            </a:r>
            <a:r>
              <a:rPr lang="da-DK" sz="3200" dirty="0" err="1">
                <a:latin typeface="Franklin Gothic Heavy" pitchFamily="34" charset="0"/>
              </a:rPr>
              <a:t>Lubya</a:t>
            </a:r>
            <a:r>
              <a:rPr lang="da-DK" sz="3200" dirty="0">
                <a:latin typeface="Franklin Gothic Heavy" pitchFamily="34" charset="0"/>
              </a:rPr>
              <a:t> </a:t>
            </a:r>
            <a:r>
              <a:rPr lang="da-DK" sz="3200" dirty="0" err="1">
                <a:latin typeface="Franklin Gothic Heavy" pitchFamily="34" charset="0"/>
              </a:rPr>
              <a:t>Before</a:t>
            </a:r>
            <a:r>
              <a:rPr lang="da-DK" sz="3200" dirty="0">
                <a:latin typeface="Franklin Gothic Heavy" pitchFamily="34" charset="0"/>
              </a:rPr>
              <a:t> </a:t>
            </a:r>
            <a:r>
              <a:rPr lang="da-DK" sz="3200" dirty="0" err="1">
                <a:latin typeface="Franklin Gothic Heavy" pitchFamily="34" charset="0"/>
              </a:rPr>
              <a:t>Destruction</a:t>
            </a:r>
            <a:endParaRPr lang="da-DK" sz="3200" dirty="0">
              <a:latin typeface="Franklin Gothic Heavy" pitchFamily="34" charset="0"/>
            </a:endParaRPr>
          </a:p>
        </p:txBody>
      </p:sp>
      <p:sp>
        <p:nvSpPr>
          <p:cNvPr id="3" name="Pladsholder til indhold 2"/>
          <p:cNvSpPr>
            <a:spLocks noGrp="1"/>
          </p:cNvSpPr>
          <p:nvPr>
            <p:ph sz="half" idx="1"/>
          </p:nvPr>
        </p:nvSpPr>
        <p:spPr>
          <a:xfrm>
            <a:off x="899592" y="1844824"/>
            <a:ext cx="3744416" cy="4320480"/>
          </a:xfrm>
        </p:spPr>
        <p:txBody>
          <a:bodyPr>
            <a:normAutofit fontScale="92500" lnSpcReduction="10000"/>
          </a:bodyPr>
          <a:lstStyle/>
          <a:p>
            <a:pPr marL="0" indent="0">
              <a:buNone/>
            </a:pPr>
            <a:r>
              <a:rPr lang="en-US" dirty="0">
                <a:latin typeface="Franklin Gothic Demi" pitchFamily="34" charset="0"/>
              </a:rPr>
              <a:t>Documents on Lubya in British and Zionist archives in London, Jerusalem and Tel Aviv reveal the number of houses, wells, camels, cows, deeds of land and income of the people of the village.</a:t>
            </a:r>
          </a:p>
          <a:p>
            <a:pPr marL="0" indent="0">
              <a:buNone/>
            </a:pPr>
            <a:endParaRPr lang="en-US" dirty="0">
              <a:latin typeface="Franklin Gothic Demi" pitchFamily="34" charset="0"/>
            </a:endParaRPr>
          </a:p>
          <a:p>
            <a:pPr marL="0" indent="0">
              <a:buNone/>
            </a:pPr>
            <a:r>
              <a:rPr lang="da-DK" dirty="0">
                <a:latin typeface="Franklin Gothic Demi" pitchFamily="34" charset="0"/>
              </a:rPr>
              <a:t>Foto: 4.10.1945</a:t>
            </a:r>
          </a:p>
        </p:txBody>
      </p:sp>
      <p:pic>
        <p:nvPicPr>
          <p:cNvPr id="11266"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932040" y="1412776"/>
            <a:ext cx="3394472" cy="468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674729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a:t>Lubya</a:t>
            </a:r>
            <a:r>
              <a:rPr lang="da-DK" dirty="0"/>
              <a:t> </a:t>
            </a:r>
            <a:r>
              <a:rPr lang="da-DK" dirty="0" err="1"/>
              <a:t>before</a:t>
            </a:r>
            <a:r>
              <a:rPr lang="da-DK" dirty="0"/>
              <a:t> </a:t>
            </a:r>
            <a:r>
              <a:rPr lang="da-DK" dirty="0" err="1"/>
              <a:t>destruction</a:t>
            </a:r>
            <a:endParaRPr lang="da-DK" dirty="0"/>
          </a:p>
        </p:txBody>
      </p:sp>
      <p:sp>
        <p:nvSpPr>
          <p:cNvPr id="3" name="Pladsholder til indhold 2"/>
          <p:cNvSpPr>
            <a:spLocks noGrp="1"/>
          </p:cNvSpPr>
          <p:nvPr>
            <p:ph sz="half" idx="1"/>
          </p:nvPr>
        </p:nvSpPr>
        <p:spPr/>
        <p:txBody>
          <a:bodyPr/>
          <a:lstStyle/>
          <a:p>
            <a:endParaRPr lang="da-DK"/>
          </a:p>
        </p:txBody>
      </p:sp>
      <p:sp>
        <p:nvSpPr>
          <p:cNvPr id="4" name="Pladsholder til indhold 3"/>
          <p:cNvSpPr>
            <a:spLocks noGrp="1"/>
          </p:cNvSpPr>
          <p:nvPr>
            <p:ph sz="half" idx="2"/>
          </p:nvPr>
        </p:nvSpPr>
        <p:spPr/>
        <p:txBody>
          <a:bodyPr/>
          <a:lstStyle/>
          <a:p>
            <a:endParaRPr lang="da-DK"/>
          </a:p>
        </p:txBody>
      </p:sp>
      <p:pic>
        <p:nvPicPr>
          <p:cNvPr id="2050" name="Picture 2" descr="D:\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6554"/>
            <a:ext cx="9098069" cy="6669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49978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3200" dirty="0">
                <a:latin typeface="Franklin Gothic Heavy" pitchFamily="34" charset="0"/>
              </a:rPr>
              <a:t>Memories of the </a:t>
            </a:r>
            <a:r>
              <a:rPr lang="da-DK" sz="3200" dirty="0" err="1">
                <a:latin typeface="Franklin Gothic Heavy" pitchFamily="34" charset="0"/>
              </a:rPr>
              <a:t>Past</a:t>
            </a:r>
            <a:br>
              <a:rPr lang="da-DK" sz="3200" dirty="0">
                <a:latin typeface="Franklin Gothic Heavy" pitchFamily="34" charset="0"/>
              </a:rPr>
            </a:br>
            <a:r>
              <a:rPr lang="da-DK" sz="2000" dirty="0">
                <a:latin typeface="Franklin Gothic Heavy" pitchFamily="34" charset="0"/>
              </a:rPr>
              <a:t>the </a:t>
            </a:r>
            <a:r>
              <a:rPr lang="da-DK" sz="2000" dirty="0" err="1">
                <a:latin typeface="Franklin Gothic Heavy" pitchFamily="34" charset="0"/>
              </a:rPr>
              <a:t>only</a:t>
            </a:r>
            <a:r>
              <a:rPr lang="da-DK" sz="2000" dirty="0">
                <a:latin typeface="Franklin Gothic Heavy" pitchFamily="34" charset="0"/>
              </a:rPr>
              <a:t> </a:t>
            </a:r>
            <a:r>
              <a:rPr lang="da-DK" sz="2000" dirty="0" err="1">
                <a:latin typeface="Franklin Gothic Heavy" pitchFamily="34" charset="0"/>
              </a:rPr>
              <a:t>standing</a:t>
            </a:r>
            <a:r>
              <a:rPr lang="da-DK" sz="2000" dirty="0">
                <a:latin typeface="Franklin Gothic Heavy" pitchFamily="34" charset="0"/>
              </a:rPr>
              <a:t> wall </a:t>
            </a:r>
          </a:p>
        </p:txBody>
      </p:sp>
      <p:sp>
        <p:nvSpPr>
          <p:cNvPr id="3" name="Pladsholder til indhold 2"/>
          <p:cNvSpPr>
            <a:spLocks noGrp="1"/>
          </p:cNvSpPr>
          <p:nvPr>
            <p:ph sz="half" idx="1"/>
          </p:nvPr>
        </p:nvSpPr>
        <p:spPr>
          <a:xfrm>
            <a:off x="899592" y="2060848"/>
            <a:ext cx="4038600" cy="4525963"/>
          </a:xfrm>
        </p:spPr>
        <p:txBody>
          <a:bodyPr>
            <a:normAutofit lnSpcReduction="10000"/>
          </a:bodyPr>
          <a:lstStyle/>
          <a:p>
            <a:pPr marL="0" indent="0">
              <a:buNone/>
            </a:pPr>
            <a:r>
              <a:rPr lang="da-DK" sz="2400" dirty="0">
                <a:latin typeface="Franklin Gothic Demi" pitchFamily="34" charset="0"/>
              </a:rPr>
              <a:t>Out of 1000 </a:t>
            </a:r>
            <a:r>
              <a:rPr lang="da-DK" sz="2400" dirty="0" err="1">
                <a:latin typeface="Franklin Gothic Demi" pitchFamily="34" charset="0"/>
              </a:rPr>
              <a:t>demolished</a:t>
            </a:r>
            <a:r>
              <a:rPr lang="da-DK" sz="2400" dirty="0">
                <a:latin typeface="Franklin Gothic Demi" pitchFamily="34" charset="0"/>
              </a:rPr>
              <a:t> </a:t>
            </a:r>
            <a:r>
              <a:rPr lang="da-DK" sz="2400" dirty="0" err="1">
                <a:latin typeface="Franklin Gothic Demi" pitchFamily="34" charset="0"/>
              </a:rPr>
              <a:t>rooms</a:t>
            </a:r>
            <a:r>
              <a:rPr lang="da-DK" sz="2400" dirty="0">
                <a:latin typeface="Franklin Gothic Demi" pitchFamily="34" charset="0"/>
              </a:rPr>
              <a:t> in </a:t>
            </a:r>
            <a:r>
              <a:rPr lang="da-DK" sz="2400" dirty="0" err="1">
                <a:latin typeface="Franklin Gothic Demi" pitchFamily="34" charset="0"/>
              </a:rPr>
              <a:t>Lubya</a:t>
            </a:r>
            <a:r>
              <a:rPr lang="da-DK" sz="2400" dirty="0">
                <a:latin typeface="Franklin Gothic Demi" pitchFamily="34" charset="0"/>
              </a:rPr>
              <a:t> in 1948, all </a:t>
            </a:r>
            <a:r>
              <a:rPr lang="da-DK" sz="2400" dirty="0" err="1">
                <a:latin typeface="Franklin Gothic Demi" pitchFamily="34" charset="0"/>
              </a:rPr>
              <a:t>that</a:t>
            </a:r>
            <a:r>
              <a:rPr lang="da-DK" sz="2400" dirty="0">
                <a:latin typeface="Franklin Gothic Demi" pitchFamily="34" charset="0"/>
              </a:rPr>
              <a:t> </a:t>
            </a:r>
            <a:r>
              <a:rPr lang="da-DK" sz="2400" dirty="0" err="1">
                <a:latin typeface="Franklin Gothic Demi" pitchFamily="34" charset="0"/>
              </a:rPr>
              <a:t>remains</a:t>
            </a:r>
            <a:r>
              <a:rPr lang="da-DK" sz="2400" dirty="0">
                <a:latin typeface="Franklin Gothic Demi" pitchFamily="34" charset="0"/>
              </a:rPr>
              <a:t> for </a:t>
            </a:r>
            <a:r>
              <a:rPr lang="da-DK" sz="2400" dirty="0" err="1">
                <a:latin typeface="Franklin Gothic Demi" pitchFamily="34" charset="0"/>
              </a:rPr>
              <a:t>refugees</a:t>
            </a:r>
            <a:r>
              <a:rPr lang="da-DK" sz="2400" dirty="0">
                <a:latin typeface="Franklin Gothic Demi" pitchFamily="34" charset="0"/>
              </a:rPr>
              <a:t>, </a:t>
            </a:r>
            <a:r>
              <a:rPr lang="da-DK" sz="2400" dirty="0" err="1">
                <a:latin typeface="Franklin Gothic Demi" pitchFamily="34" charset="0"/>
              </a:rPr>
              <a:t>are</a:t>
            </a:r>
            <a:r>
              <a:rPr lang="da-DK" sz="2400" dirty="0">
                <a:latin typeface="Franklin Gothic Demi" pitchFamily="34" charset="0"/>
              </a:rPr>
              <a:t> </a:t>
            </a:r>
            <a:r>
              <a:rPr lang="da-DK" sz="2400" dirty="0" err="1">
                <a:latin typeface="Franklin Gothic Demi" pitchFamily="34" charset="0"/>
              </a:rPr>
              <a:t>merely</a:t>
            </a:r>
            <a:r>
              <a:rPr lang="da-DK" sz="2400" dirty="0">
                <a:latin typeface="Franklin Gothic Demi" pitchFamily="34" charset="0"/>
              </a:rPr>
              <a:t> memories of the </a:t>
            </a:r>
            <a:r>
              <a:rPr lang="da-DK" sz="2400" dirty="0" err="1">
                <a:latin typeface="Franklin Gothic Demi" pitchFamily="34" charset="0"/>
              </a:rPr>
              <a:t>past</a:t>
            </a:r>
            <a:r>
              <a:rPr lang="da-DK" sz="2400" dirty="0">
                <a:latin typeface="Franklin Gothic Demi" pitchFamily="34" charset="0"/>
              </a:rPr>
              <a:t> &amp; landscape: the </a:t>
            </a:r>
            <a:r>
              <a:rPr lang="da-DK" sz="2400" dirty="0" err="1">
                <a:latin typeface="Franklin Gothic Demi" pitchFamily="34" charset="0"/>
              </a:rPr>
              <a:t>vertibral</a:t>
            </a:r>
            <a:r>
              <a:rPr lang="da-DK" sz="2400" dirty="0">
                <a:latin typeface="Franklin Gothic Demi" pitchFamily="34" charset="0"/>
              </a:rPr>
              <a:t> column of </a:t>
            </a:r>
            <a:r>
              <a:rPr lang="da-DK" sz="2400" dirty="0" err="1">
                <a:latin typeface="Franklin Gothic Demi" pitchFamily="34" charset="0"/>
              </a:rPr>
              <a:t>their</a:t>
            </a:r>
            <a:r>
              <a:rPr lang="da-DK" sz="2400" dirty="0">
                <a:latin typeface="Franklin Gothic Demi" pitchFamily="34" charset="0"/>
              </a:rPr>
              <a:t> </a:t>
            </a:r>
            <a:r>
              <a:rPr lang="da-DK" sz="2400" dirty="0" err="1">
                <a:latin typeface="Franklin Gothic Demi" pitchFamily="34" charset="0"/>
              </a:rPr>
              <a:t>existence</a:t>
            </a:r>
            <a:r>
              <a:rPr lang="da-DK" sz="2400" dirty="0">
                <a:latin typeface="Franklin Gothic Demi" pitchFamily="34" charset="0"/>
              </a:rPr>
              <a:t>.</a:t>
            </a:r>
          </a:p>
          <a:p>
            <a:pPr marL="0" indent="0">
              <a:buNone/>
            </a:pPr>
            <a:endParaRPr lang="da-DK" sz="2400" dirty="0">
              <a:latin typeface="Franklin Gothic Demi" pitchFamily="34" charset="0"/>
            </a:endParaRPr>
          </a:p>
          <a:p>
            <a:pPr marL="0" indent="0">
              <a:buNone/>
            </a:pPr>
            <a:r>
              <a:rPr lang="da-DK" sz="2400" dirty="0" err="1">
                <a:solidFill>
                  <a:srgbClr val="FF0000"/>
                </a:solidFill>
                <a:latin typeface="Franklin Gothic Demi" pitchFamily="34" charset="0"/>
              </a:rPr>
              <a:t>Ethnic</a:t>
            </a:r>
            <a:r>
              <a:rPr lang="da-DK" sz="2400" dirty="0">
                <a:solidFill>
                  <a:srgbClr val="FF0000"/>
                </a:solidFill>
                <a:latin typeface="Franklin Gothic Demi" pitchFamily="34" charset="0"/>
              </a:rPr>
              <a:t> </a:t>
            </a:r>
            <a:r>
              <a:rPr lang="da-DK" sz="2400" dirty="0" err="1">
                <a:solidFill>
                  <a:srgbClr val="FF0000"/>
                </a:solidFill>
                <a:latin typeface="Franklin Gothic Demi" pitchFamily="34" charset="0"/>
              </a:rPr>
              <a:t>cleansing</a:t>
            </a:r>
            <a:r>
              <a:rPr lang="da-DK" sz="2400" dirty="0">
                <a:solidFill>
                  <a:srgbClr val="FF0000"/>
                </a:solidFill>
                <a:latin typeface="Franklin Gothic Demi" pitchFamily="34" charset="0"/>
              </a:rPr>
              <a:t> </a:t>
            </a:r>
            <a:r>
              <a:rPr lang="da-DK" sz="2400" dirty="0" err="1">
                <a:latin typeface="Franklin Gothic Demi" pitchFamily="34" charset="0"/>
              </a:rPr>
              <a:t>started</a:t>
            </a:r>
            <a:r>
              <a:rPr lang="da-DK" sz="2400" dirty="0">
                <a:latin typeface="Franklin Gothic Demi" pitchFamily="34" charset="0"/>
              </a:rPr>
              <a:t> in 1948 &amp; </a:t>
            </a:r>
            <a:r>
              <a:rPr lang="da-DK" sz="2400" dirty="0" err="1">
                <a:latin typeface="Franklin Gothic Demi" pitchFamily="34" charset="0"/>
              </a:rPr>
              <a:t>now</a:t>
            </a:r>
            <a:r>
              <a:rPr lang="da-DK" sz="2400" dirty="0">
                <a:latin typeface="Franklin Gothic Demi" pitchFamily="34" charset="0"/>
              </a:rPr>
              <a:t> </a:t>
            </a:r>
            <a:r>
              <a:rPr lang="da-DK" sz="2400" dirty="0" err="1">
                <a:latin typeface="Franklin Gothic Demi" pitchFamily="34" charset="0"/>
              </a:rPr>
              <a:t>continued</a:t>
            </a:r>
            <a:r>
              <a:rPr lang="da-DK" sz="2400" dirty="0">
                <a:latin typeface="Franklin Gothic Demi" pitchFamily="34" charset="0"/>
              </a:rPr>
              <a:t> –online-in Gaza &amp; West Bank </a:t>
            </a:r>
            <a:r>
              <a:rPr lang="da-DK" sz="2400" dirty="0" err="1">
                <a:latin typeface="Franklin Gothic Demi" pitchFamily="34" charset="0"/>
              </a:rPr>
              <a:t>Refugee</a:t>
            </a:r>
            <a:r>
              <a:rPr lang="da-DK" sz="2400" dirty="0">
                <a:latin typeface="Franklin Gothic Demi" pitchFamily="34" charset="0"/>
              </a:rPr>
              <a:t> Camps </a:t>
            </a:r>
            <a:r>
              <a:rPr lang="da-DK" sz="2400" dirty="0" err="1">
                <a:latin typeface="Franklin Gothic Demi" pitchFamily="34" charset="0"/>
              </a:rPr>
              <a:t>since</a:t>
            </a:r>
            <a:r>
              <a:rPr lang="da-DK" sz="2400" dirty="0">
                <a:latin typeface="Franklin Gothic Demi" pitchFamily="34" charset="0"/>
              </a:rPr>
              <a:t> 2023. </a:t>
            </a:r>
          </a:p>
        </p:txBody>
      </p:sp>
      <p:pic>
        <p:nvPicPr>
          <p:cNvPr id="5122"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076056" y="1340768"/>
            <a:ext cx="3466480" cy="4669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772951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3200" dirty="0">
                <a:latin typeface="Franklin Gothic Heavy" pitchFamily="34" charset="0"/>
              </a:rPr>
              <a:t>Haj </a:t>
            </a:r>
            <a:r>
              <a:rPr lang="da-DK" sz="3200" dirty="0" err="1">
                <a:latin typeface="Franklin Gothic Heavy" pitchFamily="34" charset="0"/>
              </a:rPr>
              <a:t>Karzon</a:t>
            </a:r>
            <a:r>
              <a:rPr lang="da-DK" sz="3200" dirty="0">
                <a:latin typeface="Franklin Gothic Heavy" pitchFamily="34" charset="0"/>
              </a:rPr>
              <a:t> and </a:t>
            </a:r>
            <a:r>
              <a:rPr lang="da-DK" sz="3200" dirty="0" err="1">
                <a:latin typeface="Franklin Gothic Heavy" pitchFamily="34" charset="0"/>
              </a:rPr>
              <a:t>Map</a:t>
            </a:r>
            <a:r>
              <a:rPr lang="da-DK" sz="3200" dirty="0">
                <a:latin typeface="Franklin Gothic Heavy" pitchFamily="34" charset="0"/>
              </a:rPr>
              <a:t> of </a:t>
            </a:r>
            <a:r>
              <a:rPr lang="da-DK" sz="3200" dirty="0" err="1">
                <a:latin typeface="Franklin Gothic Heavy" pitchFamily="34" charset="0"/>
              </a:rPr>
              <a:t>Lubya</a:t>
            </a:r>
            <a:endParaRPr lang="da-DK" sz="3200" dirty="0">
              <a:latin typeface="Franklin Gothic Heavy" pitchFamily="34" charset="0"/>
            </a:endParaRPr>
          </a:p>
        </p:txBody>
      </p:sp>
      <p:sp>
        <p:nvSpPr>
          <p:cNvPr id="3" name="Pladsholder til indhold 2"/>
          <p:cNvSpPr>
            <a:spLocks noGrp="1"/>
          </p:cNvSpPr>
          <p:nvPr>
            <p:ph sz="half" idx="1"/>
          </p:nvPr>
        </p:nvSpPr>
        <p:spPr>
          <a:xfrm>
            <a:off x="1259632" y="1628800"/>
            <a:ext cx="3384376" cy="4752528"/>
          </a:xfrm>
        </p:spPr>
        <p:txBody>
          <a:bodyPr>
            <a:normAutofit fontScale="85000" lnSpcReduction="20000"/>
          </a:bodyPr>
          <a:lstStyle/>
          <a:p>
            <a:pPr marL="0" indent="0">
              <a:buNone/>
            </a:pPr>
            <a:r>
              <a:rPr lang="en-US" dirty="0">
                <a:latin typeface="Franklin Gothic Demi" pitchFamily="34" charset="0"/>
              </a:rPr>
              <a:t>Oral history will remain one of the main sources of our perceptions and understanding of the various social and historical facts related to a specific time in a specific period, whenever classical historical means of analysis are unavailable. Film: “The Village under Forest” at </a:t>
            </a:r>
            <a:r>
              <a:rPr lang="en-US" dirty="0">
                <a:solidFill>
                  <a:srgbClr val="FF0000"/>
                </a:solidFill>
                <a:latin typeface="Franklin Gothic Demi" pitchFamily="34" charset="0"/>
              </a:rPr>
              <a:t>mahmoud.dk</a:t>
            </a:r>
            <a:endParaRPr lang="da-DK" dirty="0">
              <a:solidFill>
                <a:srgbClr val="FF0000"/>
              </a:solidFill>
              <a:latin typeface="Franklin Gothic Demi" pitchFamily="34" charset="0"/>
            </a:endParaRPr>
          </a:p>
        </p:txBody>
      </p:sp>
      <p:pic>
        <p:nvPicPr>
          <p:cNvPr id="4098"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932040" y="1628800"/>
            <a:ext cx="3394472" cy="5112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730748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19256" cy="994122"/>
          </a:xfrm>
        </p:spPr>
        <p:txBody>
          <a:bodyPr>
            <a:normAutofit fontScale="90000"/>
          </a:bodyPr>
          <a:lstStyle/>
          <a:p>
            <a:r>
              <a:rPr lang="da-DK" sz="3200" dirty="0">
                <a:latin typeface="Franklin Gothic Heavy" pitchFamily="34" charset="0"/>
              </a:rPr>
              <a:t>South </a:t>
            </a:r>
            <a:r>
              <a:rPr lang="da-DK" sz="3200" dirty="0" err="1">
                <a:latin typeface="Franklin Gothic Heavy" pitchFamily="34" charset="0"/>
              </a:rPr>
              <a:t>African</a:t>
            </a:r>
            <a:r>
              <a:rPr lang="da-DK" sz="3200" dirty="0">
                <a:latin typeface="Franklin Gothic Heavy" pitchFamily="34" charset="0"/>
              </a:rPr>
              <a:t> minister Ronnie </a:t>
            </a:r>
            <a:r>
              <a:rPr lang="da-DK" sz="3200" dirty="0" err="1">
                <a:latin typeface="Franklin Gothic Heavy" pitchFamily="34" charset="0"/>
              </a:rPr>
              <a:t>Kasril´s</a:t>
            </a:r>
            <a:r>
              <a:rPr lang="da-DK" sz="3200" dirty="0">
                <a:latin typeface="Franklin Gothic Heavy" pitchFamily="34" charset="0"/>
              </a:rPr>
              <a:t> </a:t>
            </a:r>
            <a:r>
              <a:rPr lang="da-DK" sz="3200" dirty="0" err="1">
                <a:latin typeface="Franklin Gothic Heavy" pitchFamily="34" charset="0"/>
              </a:rPr>
              <a:t>Dedication</a:t>
            </a:r>
            <a:r>
              <a:rPr lang="da-DK" sz="3200" dirty="0">
                <a:latin typeface="Franklin Gothic Heavy" pitchFamily="34" charset="0"/>
              </a:rPr>
              <a:t> to Lubya: planting </a:t>
            </a:r>
            <a:r>
              <a:rPr lang="da-DK" sz="3200" dirty="0" err="1">
                <a:latin typeface="Franklin Gothic Heavy" pitchFamily="34" charset="0"/>
              </a:rPr>
              <a:t>olive</a:t>
            </a:r>
            <a:r>
              <a:rPr lang="da-DK" sz="3200" dirty="0">
                <a:latin typeface="Franklin Gothic Heavy" pitchFamily="34" charset="0"/>
              </a:rPr>
              <a:t> </a:t>
            </a:r>
            <a:r>
              <a:rPr lang="da-DK" sz="3200" dirty="0" err="1">
                <a:latin typeface="Franklin Gothic Heavy" pitchFamily="34" charset="0"/>
              </a:rPr>
              <a:t>tree</a:t>
            </a:r>
            <a:r>
              <a:rPr lang="da-DK" sz="3200" dirty="0">
                <a:latin typeface="Franklin Gothic Heavy" pitchFamily="34" charset="0"/>
              </a:rPr>
              <a:t> </a:t>
            </a:r>
          </a:p>
        </p:txBody>
      </p:sp>
      <p:sp>
        <p:nvSpPr>
          <p:cNvPr id="3" name="Pladsholder til indhold 2"/>
          <p:cNvSpPr>
            <a:spLocks noGrp="1"/>
          </p:cNvSpPr>
          <p:nvPr>
            <p:ph sz="half" idx="1"/>
          </p:nvPr>
        </p:nvSpPr>
        <p:spPr>
          <a:xfrm>
            <a:off x="1187623" y="1844823"/>
            <a:ext cx="2927719" cy="4176465"/>
          </a:xfrm>
        </p:spPr>
        <p:txBody>
          <a:bodyPr>
            <a:noAutofit/>
          </a:bodyPr>
          <a:lstStyle/>
          <a:p>
            <a:pPr marL="0" indent="0">
              <a:buNone/>
            </a:pPr>
            <a:r>
              <a:rPr lang="en-US" dirty="0">
                <a:latin typeface="Franklin Gothic Demi" pitchFamily="34" charset="0"/>
              </a:rPr>
              <a:t>“</a:t>
            </a:r>
            <a:r>
              <a:rPr lang="en-US" dirty="0" err="1">
                <a:latin typeface="Franklin Gothic Demi" pitchFamily="34" charset="0"/>
              </a:rPr>
              <a:t>Lubya</a:t>
            </a:r>
            <a:r>
              <a:rPr lang="en-US" dirty="0">
                <a:latin typeface="Franklin Gothic Demi" pitchFamily="34" charset="0"/>
              </a:rPr>
              <a:t>: dedicated by the </a:t>
            </a:r>
            <a:r>
              <a:rPr lang="en-US" dirty="0" err="1">
                <a:latin typeface="Franklin Gothic Demi" pitchFamily="34" charset="0"/>
              </a:rPr>
              <a:t>honourable</a:t>
            </a:r>
            <a:r>
              <a:rPr lang="en-US" dirty="0">
                <a:latin typeface="Franklin Gothic Demi" pitchFamily="34" charset="0"/>
              </a:rPr>
              <a:t> minister, Ronnie </a:t>
            </a:r>
            <a:r>
              <a:rPr lang="en-US" dirty="0" err="1">
                <a:latin typeface="Franklin Gothic Demi" pitchFamily="34" charset="0"/>
              </a:rPr>
              <a:t>Kasrils</a:t>
            </a:r>
            <a:r>
              <a:rPr lang="en-US" dirty="0">
                <a:latin typeface="Franklin Gothic Demi" pitchFamily="34" charset="0"/>
              </a:rPr>
              <a:t> (minister of State Security   in</a:t>
            </a:r>
            <a:r>
              <a:rPr lang="en-US" baseline="0" dirty="0">
                <a:latin typeface="Franklin Gothic Demi" pitchFamily="34" charset="0"/>
              </a:rPr>
              <a:t> South Africa</a:t>
            </a:r>
            <a:r>
              <a:rPr lang="en-US" dirty="0">
                <a:latin typeface="Franklin Gothic Demi" pitchFamily="34" charset="0"/>
              </a:rPr>
              <a:t>:</a:t>
            </a:r>
          </a:p>
          <a:p>
            <a:pPr marL="0" indent="0">
              <a:buNone/>
            </a:pPr>
            <a:endParaRPr lang="en-US" dirty="0">
              <a:latin typeface="Franklin Gothic Demi" pitchFamily="34" charset="0"/>
            </a:endParaRPr>
          </a:p>
        </p:txBody>
      </p:sp>
      <p:sp>
        <p:nvSpPr>
          <p:cNvPr id="4" name="Pladsholder til indhold 3"/>
          <p:cNvSpPr>
            <a:spLocks noGrp="1"/>
          </p:cNvSpPr>
          <p:nvPr>
            <p:ph sz="half" idx="2"/>
          </p:nvPr>
        </p:nvSpPr>
        <p:spPr/>
        <p:txBody>
          <a:bodyPr>
            <a:normAutofit/>
          </a:bodyPr>
          <a:lstStyle/>
          <a:p>
            <a:pPr marL="0" indent="0">
              <a:buNone/>
            </a:pPr>
            <a:endParaRPr lang="da-DK" dirty="0"/>
          </a:p>
        </p:txBody>
      </p:sp>
      <p:pic>
        <p:nvPicPr>
          <p:cNvPr id="5122" name="Picture 2" descr="G:\Syd Africa. Roni.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1645965"/>
            <a:ext cx="3082079" cy="3871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22474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44624"/>
            <a:ext cx="8229600" cy="1143000"/>
          </a:xfrm>
        </p:spPr>
        <p:txBody>
          <a:bodyPr>
            <a:normAutofit/>
          </a:bodyPr>
          <a:lstStyle/>
          <a:p>
            <a:r>
              <a:rPr lang="da-DK" sz="3200" dirty="0">
                <a:latin typeface="Franklin Gothic Heavy" pitchFamily="34" charset="0"/>
              </a:rPr>
              <a:t>In Pretoria</a:t>
            </a:r>
          </a:p>
        </p:txBody>
      </p:sp>
      <p:pic>
        <p:nvPicPr>
          <p:cNvPr id="18434" name="Picture 2"/>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1799185" y="417209"/>
            <a:ext cx="7344815" cy="54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kstboks 3"/>
          <p:cNvSpPr txBox="1"/>
          <p:nvPr/>
        </p:nvSpPr>
        <p:spPr>
          <a:xfrm>
            <a:off x="1691678" y="1196752"/>
            <a:ext cx="6995122" cy="1661993"/>
          </a:xfrm>
          <a:prstGeom prst="rect">
            <a:avLst/>
          </a:prstGeom>
          <a:noFill/>
        </p:spPr>
        <p:txBody>
          <a:bodyPr wrap="square" rtlCol="0">
            <a:spAutoFit/>
          </a:bodyPr>
          <a:lstStyle/>
          <a:p>
            <a:r>
              <a:rPr lang="en-US" sz="2800" dirty="0">
                <a:latin typeface="Franklin Gothic Demi" pitchFamily="34" charset="0"/>
              </a:rPr>
              <a:t>Nelson Mandela’s words which are enshrined on the entrance of the apartheid museum in South Africa :</a:t>
            </a:r>
          </a:p>
          <a:p>
            <a:endParaRPr lang="da-DK" dirty="0"/>
          </a:p>
        </p:txBody>
      </p:sp>
      <p:sp>
        <p:nvSpPr>
          <p:cNvPr id="5" name="Tekstboks 4"/>
          <p:cNvSpPr txBox="1"/>
          <p:nvPr/>
        </p:nvSpPr>
        <p:spPr>
          <a:xfrm>
            <a:off x="1187624" y="3933056"/>
            <a:ext cx="2952328" cy="1908215"/>
          </a:xfrm>
          <a:prstGeom prst="rect">
            <a:avLst/>
          </a:prstGeom>
          <a:noFill/>
        </p:spPr>
        <p:txBody>
          <a:bodyPr wrap="square" rtlCol="0">
            <a:spAutoFit/>
          </a:bodyPr>
          <a:lstStyle/>
          <a:p>
            <a:r>
              <a:rPr lang="en-US" sz="2000" dirty="0">
                <a:latin typeface="Franklin Gothic Demi" pitchFamily="34" charset="0"/>
              </a:rPr>
              <a:t>“To be free is not merely to cast off one’s chains, but to live in a way that respects and enhances the freedom of others”.</a:t>
            </a:r>
          </a:p>
          <a:p>
            <a:endParaRPr lang="da-DK" dirty="0"/>
          </a:p>
        </p:txBody>
      </p:sp>
    </p:spTree>
    <p:extLst>
      <p:ext uri="{BB962C8B-B14F-4D97-AF65-F5344CB8AC3E}">
        <p14:creationId xmlns:p14="http://schemas.microsoft.com/office/powerpoint/2010/main" val="28915164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n-US" sz="3600" dirty="0">
                <a:latin typeface="Franklin Gothic Heavy" pitchFamily="34" charset="0"/>
              </a:rPr>
              <a:t>Memory of Three Different Kinds of Exile</a:t>
            </a:r>
            <a:br>
              <a:rPr lang="en-US" sz="3600" dirty="0">
                <a:latin typeface="Franklin Gothic Heavy" pitchFamily="34" charset="0"/>
              </a:rPr>
            </a:br>
            <a:r>
              <a:rPr lang="en-US" sz="3600" dirty="0">
                <a:latin typeface="Franklin Gothic Heavy" pitchFamily="34" charset="0"/>
              </a:rPr>
              <a:t>case of app. 15 million Palestinians </a:t>
            </a:r>
          </a:p>
        </p:txBody>
      </p:sp>
      <p:sp>
        <p:nvSpPr>
          <p:cNvPr id="3" name="Pladsholder til indhold 2"/>
          <p:cNvSpPr>
            <a:spLocks noGrp="1"/>
          </p:cNvSpPr>
          <p:nvPr>
            <p:ph sz="half" idx="1"/>
          </p:nvPr>
        </p:nvSpPr>
        <p:spPr>
          <a:xfrm>
            <a:off x="683568" y="1268760"/>
            <a:ext cx="4038600" cy="3489251"/>
          </a:xfrm>
        </p:spPr>
        <p:txBody>
          <a:bodyPr anchor="ctr">
            <a:normAutofit fontScale="92500" lnSpcReduction="10000"/>
          </a:bodyPr>
          <a:lstStyle/>
          <a:p>
            <a:pPr marL="0" indent="0">
              <a:buNone/>
            </a:pPr>
            <a:r>
              <a:rPr lang="en-US" sz="2400" dirty="0">
                <a:latin typeface="Franklin Gothic Demi" pitchFamily="34" charset="0"/>
              </a:rPr>
              <a:t>     </a:t>
            </a:r>
          </a:p>
          <a:p>
            <a:pPr marL="514350" indent="-514350">
              <a:buAutoNum type="arabicPeriod"/>
            </a:pPr>
            <a:r>
              <a:rPr lang="en-US" sz="2400" dirty="0">
                <a:latin typeface="Franklin Gothic Demi" pitchFamily="34" charset="0"/>
              </a:rPr>
              <a:t>Internal exile</a:t>
            </a:r>
          </a:p>
          <a:p>
            <a:pPr marL="514350" indent="-514350">
              <a:buAutoNum type="arabicPeriod"/>
            </a:pPr>
            <a:r>
              <a:rPr lang="en-US" sz="2400" dirty="0">
                <a:latin typeface="Franklin Gothic Demi" pitchFamily="34" charset="0"/>
              </a:rPr>
              <a:t>Exile by choice, or voluntary migration, </a:t>
            </a:r>
          </a:p>
          <a:p>
            <a:pPr marL="514350" indent="-514350">
              <a:buAutoNum type="arabicPeriod"/>
            </a:pPr>
            <a:r>
              <a:rPr lang="en-US" sz="2400" dirty="0">
                <a:latin typeface="Franklin Gothic Demi" pitchFamily="34" charset="0"/>
              </a:rPr>
              <a:t>Exile by uprooting or forced migration</a:t>
            </a:r>
          </a:p>
          <a:p>
            <a:pPr marL="514350" indent="-514350">
              <a:buAutoNum type="arabicPeriod"/>
            </a:pPr>
            <a:r>
              <a:rPr lang="en-US" sz="2400" dirty="0">
                <a:latin typeface="Franklin Gothic Demi" pitchFamily="34" charset="0"/>
              </a:rPr>
              <a:t>Foto of the Association for the </a:t>
            </a:r>
            <a:r>
              <a:rPr lang="en-US" sz="2400" dirty="0" err="1">
                <a:latin typeface="Franklin Gothic Demi" pitchFamily="34" charset="0"/>
              </a:rPr>
              <a:t>defence</a:t>
            </a:r>
            <a:r>
              <a:rPr lang="en-US" sz="2400" dirty="0">
                <a:latin typeface="Franklin Gothic Demi" pitchFamily="34" charset="0"/>
              </a:rPr>
              <a:t> of the rights of the displaced people (ADRID)</a:t>
            </a:r>
            <a:endParaRPr lang="da-DK" sz="2400" dirty="0">
              <a:latin typeface="Franklin Gothic Demi" pitchFamily="34" charset="0"/>
            </a:endParaRPr>
          </a:p>
        </p:txBody>
      </p:sp>
      <p:pic>
        <p:nvPicPr>
          <p:cNvPr id="1026" name="Picture 2" descr="D:\22.jpg"/>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tretch>
            <a:fillRect/>
          </a:stretch>
        </p:blipFill>
        <p:spPr bwMode="auto">
          <a:xfrm>
            <a:off x="4991337" y="1600200"/>
            <a:ext cx="3352325"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92139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en-US" sz="3200" dirty="0">
                <a:latin typeface="Franklin Gothic Heavy" pitchFamily="34" charset="0"/>
              </a:rPr>
              <a:t>Today, Palestinians in Israel Own Only 5% of the historical land of Palestine</a:t>
            </a:r>
            <a:endParaRPr lang="da-DK" sz="3200" dirty="0">
              <a:latin typeface="Franklin Gothic Heavy" pitchFamily="34" charset="0"/>
            </a:endParaRPr>
          </a:p>
        </p:txBody>
      </p:sp>
      <p:sp>
        <p:nvSpPr>
          <p:cNvPr id="3" name="Pladsholder til indhold 2"/>
          <p:cNvSpPr>
            <a:spLocks noGrp="1"/>
          </p:cNvSpPr>
          <p:nvPr>
            <p:ph sz="half" idx="1"/>
          </p:nvPr>
        </p:nvSpPr>
        <p:spPr>
          <a:xfrm>
            <a:off x="899592" y="1196752"/>
            <a:ext cx="3672408" cy="4525963"/>
          </a:xfrm>
        </p:spPr>
        <p:txBody>
          <a:bodyPr/>
          <a:lstStyle/>
          <a:p>
            <a:endParaRPr lang="en-US" dirty="0"/>
          </a:p>
          <a:p>
            <a:pPr marL="0" indent="0">
              <a:buNone/>
            </a:pPr>
            <a:endParaRPr lang="en-US" dirty="0"/>
          </a:p>
          <a:p>
            <a:pPr marL="0" indent="0">
              <a:buNone/>
            </a:pPr>
            <a:r>
              <a:rPr lang="en-US" dirty="0">
                <a:latin typeface="Franklin Gothic Demi" pitchFamily="34" charset="0"/>
              </a:rPr>
              <a:t>The acquisition of land by Zionist colonization associations, began to affect </a:t>
            </a:r>
            <a:r>
              <a:rPr lang="en-US" dirty="0" err="1">
                <a:latin typeface="Franklin Gothic Demi" pitchFamily="34" charset="0"/>
              </a:rPr>
              <a:t>Lubya</a:t>
            </a:r>
            <a:r>
              <a:rPr lang="en-US" dirty="0">
                <a:latin typeface="Franklin Gothic Demi" pitchFamily="34" charset="0"/>
              </a:rPr>
              <a:t> in 1892 </a:t>
            </a:r>
            <a:endParaRPr lang="da-DK" dirty="0">
              <a:latin typeface="Franklin Gothic Demi" pitchFamily="34" charset="0"/>
            </a:endParaRPr>
          </a:p>
        </p:txBody>
      </p:sp>
      <p:pic>
        <p:nvPicPr>
          <p:cNvPr id="4098" name="Picture 2"/>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1628800"/>
            <a:ext cx="4038600" cy="4060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999218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en-US" sz="3200" dirty="0">
                <a:latin typeface="Franklin Gothic Heavy" pitchFamily="34" charset="0"/>
              </a:rPr>
              <a:t>Ethnic Cleansing </a:t>
            </a:r>
            <a:endParaRPr lang="da-DK" sz="3200" dirty="0">
              <a:latin typeface="Franklin Gothic Heavy" pitchFamily="34" charset="0"/>
            </a:endParaRPr>
          </a:p>
        </p:txBody>
      </p:sp>
      <p:sp>
        <p:nvSpPr>
          <p:cNvPr id="3" name="Pladsholder til indhold 2"/>
          <p:cNvSpPr>
            <a:spLocks noGrp="1"/>
          </p:cNvSpPr>
          <p:nvPr>
            <p:ph sz="half" idx="1"/>
          </p:nvPr>
        </p:nvSpPr>
        <p:spPr>
          <a:xfrm>
            <a:off x="971600" y="1628800"/>
            <a:ext cx="3610744" cy="4525963"/>
          </a:xfrm>
        </p:spPr>
        <p:txBody>
          <a:bodyPr>
            <a:normAutofit/>
          </a:bodyPr>
          <a:lstStyle/>
          <a:p>
            <a:pPr marL="0" indent="0">
              <a:buNone/>
            </a:pPr>
            <a:r>
              <a:rPr lang="en-US" dirty="0">
                <a:latin typeface="Franklin Gothic Demi" pitchFamily="34" charset="0"/>
              </a:rPr>
              <a:t>675 villages and hamlets and eleven urban neighborhoods were  systematically and deliberately evacuated and demolished.</a:t>
            </a:r>
          </a:p>
          <a:p>
            <a:pPr marL="0" indent="0">
              <a:buNone/>
            </a:pPr>
            <a:r>
              <a:rPr lang="en-US" dirty="0">
                <a:latin typeface="Franklin Gothic Demi" pitchFamily="34" charset="0"/>
              </a:rPr>
              <a:t>Here is a map of the battle against Lubya in 1948</a:t>
            </a:r>
            <a:endParaRPr lang="da-DK" dirty="0">
              <a:latin typeface="Franklin Gothic Demi" pitchFamily="34" charset="0"/>
            </a:endParaRPr>
          </a:p>
        </p:txBody>
      </p:sp>
      <p:pic>
        <p:nvPicPr>
          <p:cNvPr id="3074"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969617" y="1628800"/>
            <a:ext cx="3395766" cy="4285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791410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3200" dirty="0">
                <a:latin typeface="Franklin Gothic Heavy" pitchFamily="34" charset="0"/>
              </a:rPr>
              <a:t>Officers </a:t>
            </a:r>
            <a:r>
              <a:rPr lang="da-DK" sz="3200" dirty="0" err="1">
                <a:latin typeface="Franklin Gothic Heavy" pitchFamily="34" charset="0"/>
              </a:rPr>
              <a:t>Who</a:t>
            </a:r>
            <a:r>
              <a:rPr lang="da-DK" sz="3200" dirty="0">
                <a:latin typeface="Franklin Gothic Heavy" pitchFamily="34" charset="0"/>
              </a:rPr>
              <a:t> </a:t>
            </a:r>
            <a:r>
              <a:rPr lang="da-DK" sz="3200" dirty="0" err="1">
                <a:latin typeface="Franklin Gothic Heavy" pitchFamily="34" charset="0"/>
              </a:rPr>
              <a:t>Occupied</a:t>
            </a:r>
            <a:r>
              <a:rPr lang="da-DK" sz="3200" dirty="0">
                <a:latin typeface="Franklin Gothic Heavy" pitchFamily="34" charset="0"/>
              </a:rPr>
              <a:t> </a:t>
            </a:r>
            <a:r>
              <a:rPr lang="da-DK" sz="3200" dirty="0" err="1">
                <a:latin typeface="Franklin Gothic Heavy" pitchFamily="34" charset="0"/>
              </a:rPr>
              <a:t>Lubya</a:t>
            </a:r>
            <a:endParaRPr lang="da-DK" sz="3200" dirty="0">
              <a:latin typeface="Franklin Gothic Heavy" pitchFamily="34" charset="0"/>
            </a:endParaRPr>
          </a:p>
        </p:txBody>
      </p:sp>
      <p:pic>
        <p:nvPicPr>
          <p:cNvPr id="9219" name="Picture 3"/>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395536" y="1279301"/>
            <a:ext cx="3394472"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8"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4970264" y="1600200"/>
            <a:ext cx="3394472"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438930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3200" dirty="0" err="1">
                <a:latin typeface="Franklin Gothic Heavy" pitchFamily="34" charset="0"/>
              </a:rPr>
              <a:t>Necessity</a:t>
            </a:r>
            <a:r>
              <a:rPr lang="da-DK" sz="3200" dirty="0">
                <a:latin typeface="Franklin Gothic Heavy" pitchFamily="34" charset="0"/>
              </a:rPr>
              <a:t> of Oral </a:t>
            </a:r>
            <a:r>
              <a:rPr lang="da-DK" sz="3200" dirty="0" err="1">
                <a:latin typeface="Franklin Gothic Heavy" pitchFamily="34" charset="0"/>
              </a:rPr>
              <a:t>History</a:t>
            </a:r>
            <a:r>
              <a:rPr lang="da-DK" sz="3200" dirty="0">
                <a:latin typeface="Franklin Gothic Heavy" pitchFamily="34" charset="0"/>
              </a:rPr>
              <a:t> to </a:t>
            </a:r>
            <a:r>
              <a:rPr lang="da-DK" sz="3200" dirty="0" err="1">
                <a:latin typeface="Franklin Gothic Heavy" pitchFamily="34" charset="0"/>
              </a:rPr>
              <a:t>Recover</a:t>
            </a:r>
            <a:r>
              <a:rPr lang="da-DK" sz="3200" dirty="0">
                <a:latin typeface="Franklin Gothic Heavy" pitchFamily="34" charset="0"/>
              </a:rPr>
              <a:t> Hidden Histories of the </a:t>
            </a:r>
            <a:r>
              <a:rPr lang="da-DK" sz="3200" dirty="0" err="1">
                <a:latin typeface="Franklin Gothic Heavy" pitchFamily="34" charset="0"/>
              </a:rPr>
              <a:t>Past</a:t>
            </a:r>
            <a:endParaRPr lang="da-DK" sz="3200" dirty="0">
              <a:latin typeface="Franklin Gothic Heavy" pitchFamily="34" charset="0"/>
            </a:endParaRPr>
          </a:p>
        </p:txBody>
      </p:sp>
      <p:sp>
        <p:nvSpPr>
          <p:cNvPr id="3" name="Pladsholder til indhold 2"/>
          <p:cNvSpPr>
            <a:spLocks noGrp="1"/>
          </p:cNvSpPr>
          <p:nvPr>
            <p:ph sz="half" idx="1"/>
          </p:nvPr>
        </p:nvSpPr>
        <p:spPr>
          <a:xfrm>
            <a:off x="1115616" y="1772816"/>
            <a:ext cx="3178696" cy="4525963"/>
          </a:xfrm>
        </p:spPr>
        <p:txBody>
          <a:bodyPr>
            <a:normAutofit/>
          </a:bodyPr>
          <a:lstStyle/>
          <a:p>
            <a:pPr marL="0" indent="0">
              <a:buNone/>
            </a:pPr>
            <a:r>
              <a:rPr lang="en-US" dirty="0">
                <a:latin typeface="Franklin Gothic Demi" pitchFamily="34" charset="0"/>
              </a:rPr>
              <a:t>The neglected narratives and memories of the marginalized and alienated are invisible to official historiography. </a:t>
            </a:r>
            <a:endParaRPr lang="da-DK" dirty="0">
              <a:latin typeface="Franklin Gothic Demi" pitchFamily="34" charset="0"/>
            </a:endParaRPr>
          </a:p>
        </p:txBody>
      </p:sp>
      <p:pic>
        <p:nvPicPr>
          <p:cNvPr id="10242"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860032" y="1700808"/>
            <a:ext cx="3024336" cy="3960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15888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565" y="332656"/>
            <a:ext cx="8229600" cy="1143000"/>
          </a:xfrm>
        </p:spPr>
        <p:txBody>
          <a:bodyPr>
            <a:noAutofit/>
          </a:bodyPr>
          <a:lstStyle/>
          <a:p>
            <a:r>
              <a:rPr lang="da-DK" sz="3200" dirty="0" err="1">
                <a:solidFill>
                  <a:srgbClr val="FF0000"/>
                </a:solidFill>
                <a:latin typeface="Franklin Gothic Heavy" pitchFamily="34" charset="0"/>
              </a:rPr>
              <a:t>Around</a:t>
            </a:r>
            <a:r>
              <a:rPr lang="da-DK" sz="3200" dirty="0">
                <a:solidFill>
                  <a:srgbClr val="FF0000"/>
                </a:solidFill>
                <a:latin typeface="Franklin Gothic Heavy" pitchFamily="34" charset="0"/>
              </a:rPr>
              <a:t> 50.000 Living in 23 </a:t>
            </a:r>
            <a:r>
              <a:rPr lang="da-DK" sz="3200" dirty="0" err="1">
                <a:solidFill>
                  <a:srgbClr val="FF0000"/>
                </a:solidFill>
                <a:latin typeface="Franklin Gothic Heavy" pitchFamily="34" charset="0"/>
              </a:rPr>
              <a:t>Countries</a:t>
            </a:r>
            <a:endParaRPr lang="da-DK" sz="3200" dirty="0">
              <a:solidFill>
                <a:srgbClr val="FF0000"/>
              </a:solidFill>
              <a:latin typeface="Franklin Gothic Heavy" pitchFamily="34" charset="0"/>
            </a:endParaRPr>
          </a:p>
        </p:txBody>
      </p:sp>
      <p:sp>
        <p:nvSpPr>
          <p:cNvPr id="3" name="Pladsholder til indhold 2"/>
          <p:cNvSpPr>
            <a:spLocks noGrp="1"/>
          </p:cNvSpPr>
          <p:nvPr>
            <p:ph sz="half" idx="1"/>
          </p:nvPr>
        </p:nvSpPr>
        <p:spPr>
          <a:xfrm>
            <a:off x="539552" y="1340768"/>
            <a:ext cx="4258816" cy="5112568"/>
          </a:xfrm>
        </p:spPr>
        <p:txBody>
          <a:bodyPr>
            <a:noAutofit/>
          </a:bodyPr>
          <a:lstStyle/>
          <a:p>
            <a:pPr marL="0" indent="0">
              <a:buNone/>
            </a:pPr>
            <a:r>
              <a:rPr lang="en-US" dirty="0">
                <a:latin typeface="Franklin Gothic Demi" pitchFamily="34" charset="0"/>
              </a:rPr>
              <a:t>Refugees from </a:t>
            </a:r>
            <a:r>
              <a:rPr lang="en-US" dirty="0" err="1">
                <a:latin typeface="Franklin Gothic Demi" pitchFamily="34" charset="0"/>
              </a:rPr>
              <a:t>Lubya</a:t>
            </a:r>
            <a:r>
              <a:rPr lang="en-US" dirty="0">
                <a:latin typeface="Franklin Gothic Demi" pitchFamily="34" charset="0"/>
              </a:rPr>
              <a:t> live and reside in as many as twenty-three countries around the world</a:t>
            </a:r>
            <a:br>
              <a:rPr lang="en-US" dirty="0">
                <a:latin typeface="Franklin Gothic Demi" pitchFamily="34" charset="0"/>
              </a:rPr>
            </a:br>
            <a:br>
              <a:rPr lang="en-US" dirty="0">
                <a:latin typeface="Franklin Gothic Demi" pitchFamily="34" charset="0"/>
              </a:rPr>
            </a:br>
            <a:r>
              <a:rPr lang="da-DK" dirty="0" err="1">
                <a:latin typeface="Franklin Gothic Demi" pitchFamily="34" charset="0"/>
              </a:rPr>
              <a:t>Fayiz</a:t>
            </a:r>
            <a:r>
              <a:rPr lang="da-DK" dirty="0">
                <a:latin typeface="Franklin Gothic Demi" pitchFamily="34" charset="0"/>
              </a:rPr>
              <a:t> Fawaz and Abu </a:t>
            </a:r>
            <a:r>
              <a:rPr lang="da-DK" dirty="0" err="1">
                <a:latin typeface="Franklin Gothic Demi" pitchFamily="34" charset="0"/>
              </a:rPr>
              <a:t>Sameeh</a:t>
            </a:r>
            <a:r>
              <a:rPr lang="da-DK" dirty="0">
                <a:latin typeface="Franklin Gothic Demi" pitchFamily="34" charset="0"/>
              </a:rPr>
              <a:t>(from </a:t>
            </a:r>
            <a:r>
              <a:rPr lang="da-DK" dirty="0" err="1">
                <a:latin typeface="Franklin Gothic Demi" pitchFamily="34" charset="0"/>
              </a:rPr>
              <a:t>Yarmook</a:t>
            </a:r>
            <a:r>
              <a:rPr lang="da-DK" dirty="0">
                <a:latin typeface="Franklin Gothic Demi" pitchFamily="34" charset="0"/>
              </a:rPr>
              <a:t> </a:t>
            </a:r>
            <a:r>
              <a:rPr lang="da-DK" dirty="0" err="1">
                <a:latin typeface="Franklin Gothic Demi" pitchFamily="34" charset="0"/>
              </a:rPr>
              <a:t>refugee</a:t>
            </a:r>
            <a:r>
              <a:rPr lang="da-DK" dirty="0">
                <a:latin typeface="Franklin Gothic Demi" pitchFamily="34" charset="0"/>
              </a:rPr>
              <a:t> camp) </a:t>
            </a:r>
            <a:r>
              <a:rPr lang="da-DK" dirty="0" err="1">
                <a:latin typeface="Franklin Gothic Demi" pitchFamily="34" charset="0"/>
              </a:rPr>
              <a:t>geneological</a:t>
            </a:r>
            <a:r>
              <a:rPr lang="da-DK" dirty="0">
                <a:latin typeface="Franklin Gothic Demi" pitchFamily="34" charset="0"/>
              </a:rPr>
              <a:t> </a:t>
            </a:r>
            <a:r>
              <a:rPr lang="da-DK" dirty="0" err="1">
                <a:latin typeface="Franklin Gothic Demi" pitchFamily="34" charset="0"/>
              </a:rPr>
              <a:t>tree</a:t>
            </a:r>
            <a:r>
              <a:rPr lang="da-DK" dirty="0">
                <a:latin typeface="Franklin Gothic Demi" pitchFamily="34" charset="0"/>
              </a:rPr>
              <a:t> of his </a:t>
            </a:r>
            <a:r>
              <a:rPr lang="da-DK" dirty="0" err="1">
                <a:latin typeface="Franklin Gothic Demi" pitchFamily="34" charset="0"/>
              </a:rPr>
              <a:t>family-tracing</a:t>
            </a:r>
            <a:r>
              <a:rPr lang="da-DK" dirty="0">
                <a:latin typeface="Franklin Gothic Demi" pitchFamily="34" charset="0"/>
              </a:rPr>
              <a:t> back to Hassan, son of the </a:t>
            </a:r>
            <a:r>
              <a:rPr lang="da-DK" dirty="0" err="1">
                <a:latin typeface="Franklin Gothic Demi" pitchFamily="34" charset="0"/>
              </a:rPr>
              <a:t>fourth</a:t>
            </a:r>
            <a:r>
              <a:rPr lang="da-DK" dirty="0">
                <a:latin typeface="Franklin Gothic Demi" pitchFamily="34" charset="0"/>
              </a:rPr>
              <a:t> Khalif in Islam </a:t>
            </a:r>
          </a:p>
        </p:txBody>
      </p:sp>
      <p:pic>
        <p:nvPicPr>
          <p:cNvPr id="12290"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860032" y="1772816"/>
            <a:ext cx="3394472" cy="4941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39685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sz="3200" dirty="0">
                <a:latin typeface="Franklin Gothic Heavy" pitchFamily="34" charset="0"/>
              </a:rPr>
              <a:t>Graveyards: </a:t>
            </a:r>
            <a:r>
              <a:rPr lang="da-DK" sz="3200" dirty="0" err="1">
                <a:latin typeface="Franklin Gothic Heavy" pitchFamily="34" charset="0"/>
              </a:rPr>
              <a:t>Past</a:t>
            </a:r>
            <a:r>
              <a:rPr lang="da-DK" sz="3200" dirty="0">
                <a:latin typeface="Franklin Gothic Heavy" pitchFamily="34" charset="0"/>
              </a:rPr>
              <a:t> and Present</a:t>
            </a:r>
            <a:br>
              <a:rPr lang="da-DK" sz="3200" dirty="0">
                <a:latin typeface="Franklin Gothic Heavy" pitchFamily="34" charset="0"/>
              </a:rPr>
            </a:br>
            <a:r>
              <a:rPr lang="da-DK" sz="3200" dirty="0" err="1">
                <a:latin typeface="Franklin Gothic Heavy" pitchFamily="34" charset="0"/>
              </a:rPr>
              <a:t>Father</a:t>
            </a:r>
            <a:r>
              <a:rPr lang="da-DK" sz="3200" dirty="0">
                <a:latin typeface="Franklin Gothic Heavy" pitchFamily="34" charset="0"/>
              </a:rPr>
              <a:t> </a:t>
            </a:r>
            <a:r>
              <a:rPr lang="da-DK" sz="3200" dirty="0" err="1">
                <a:latin typeface="Franklin Gothic Heavy" pitchFamily="34" charset="0"/>
              </a:rPr>
              <a:t>found</a:t>
            </a:r>
            <a:r>
              <a:rPr lang="da-DK" sz="3200" dirty="0">
                <a:latin typeface="Franklin Gothic Heavy" pitchFamily="34" charset="0"/>
              </a:rPr>
              <a:t> a </a:t>
            </a:r>
            <a:r>
              <a:rPr lang="da-DK" sz="3200" dirty="0" err="1">
                <a:latin typeface="Franklin Gothic Heavy" pitchFamily="34" charset="0"/>
              </a:rPr>
              <a:t>tree</a:t>
            </a:r>
            <a:r>
              <a:rPr lang="da-DK" sz="3200" dirty="0">
                <a:latin typeface="Franklin Gothic Heavy" pitchFamily="34" charset="0"/>
              </a:rPr>
              <a:t> he </a:t>
            </a:r>
            <a:r>
              <a:rPr lang="da-DK" sz="3200" dirty="0" err="1">
                <a:latin typeface="Franklin Gothic Heavy" pitchFamily="34" charset="0"/>
              </a:rPr>
              <a:t>planted</a:t>
            </a:r>
            <a:r>
              <a:rPr lang="da-DK" sz="3200" dirty="0">
                <a:latin typeface="Franklin Gothic Heavy" pitchFamily="34" charset="0"/>
              </a:rPr>
              <a:t> </a:t>
            </a:r>
            <a:r>
              <a:rPr lang="da-DK" sz="3200" dirty="0" err="1">
                <a:latin typeface="Franklin Gothic Heavy" pitchFamily="34" charset="0"/>
              </a:rPr>
              <a:t>when</a:t>
            </a:r>
            <a:r>
              <a:rPr lang="da-DK" sz="3200" dirty="0">
                <a:latin typeface="Franklin Gothic Heavy" pitchFamily="34" charset="0"/>
              </a:rPr>
              <a:t> </a:t>
            </a:r>
            <a:r>
              <a:rPr lang="da-DK" sz="3200" dirty="0" err="1">
                <a:latin typeface="Franklin Gothic Heavy" pitchFamily="34" charset="0"/>
              </a:rPr>
              <a:t>young</a:t>
            </a:r>
            <a:endParaRPr lang="da-DK" sz="3200" dirty="0">
              <a:latin typeface="Franklin Gothic Heavy" pitchFamily="34" charset="0"/>
            </a:endParaRPr>
          </a:p>
        </p:txBody>
      </p:sp>
      <p:sp>
        <p:nvSpPr>
          <p:cNvPr id="3" name="Pladsholder til indhold 2"/>
          <p:cNvSpPr>
            <a:spLocks noGrp="1"/>
          </p:cNvSpPr>
          <p:nvPr>
            <p:ph sz="half" idx="1"/>
          </p:nvPr>
        </p:nvSpPr>
        <p:spPr/>
        <p:txBody>
          <a:bodyPr/>
          <a:lstStyle/>
          <a:p>
            <a:pPr marL="0" indent="0">
              <a:buNone/>
            </a:pPr>
            <a:endParaRPr lang="da-DK" dirty="0"/>
          </a:p>
          <a:p>
            <a:endParaRPr lang="da-DK" dirty="0"/>
          </a:p>
        </p:txBody>
      </p:sp>
      <p:pic>
        <p:nvPicPr>
          <p:cNvPr id="16386"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4970264" y="1600200"/>
            <a:ext cx="3394472"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5894" y="1484784"/>
            <a:ext cx="3518073" cy="5004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1407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3200" dirty="0">
                <a:latin typeface="Franklin Gothic Heavy" pitchFamily="34" charset="0"/>
              </a:rPr>
              <a:t>The Routes of Memory </a:t>
            </a:r>
            <a:r>
              <a:rPr lang="da-DK" sz="3200" dirty="0" err="1">
                <a:latin typeface="Franklin Gothic Heavy" pitchFamily="34" charset="0"/>
              </a:rPr>
              <a:t>Among</a:t>
            </a:r>
            <a:r>
              <a:rPr lang="da-DK" sz="3200" dirty="0">
                <a:latin typeface="Franklin Gothic Heavy" pitchFamily="34" charset="0"/>
              </a:rPr>
              <a:t> </a:t>
            </a:r>
            <a:r>
              <a:rPr lang="da-DK" sz="3200" dirty="0" err="1">
                <a:latin typeface="Franklin Gothic Heavy" pitchFamily="34" charset="0"/>
              </a:rPr>
              <a:t>three</a:t>
            </a:r>
            <a:r>
              <a:rPr lang="da-DK" sz="3200" dirty="0">
                <a:latin typeface="Franklin Gothic Heavy" pitchFamily="34" charset="0"/>
              </a:rPr>
              <a:t> generations</a:t>
            </a:r>
          </a:p>
        </p:txBody>
      </p:sp>
      <p:sp>
        <p:nvSpPr>
          <p:cNvPr id="3" name="Pladsholder til indhold 2"/>
          <p:cNvSpPr>
            <a:spLocks noGrp="1"/>
          </p:cNvSpPr>
          <p:nvPr>
            <p:ph sz="half" idx="1"/>
          </p:nvPr>
        </p:nvSpPr>
        <p:spPr>
          <a:xfrm>
            <a:off x="755576" y="1628800"/>
            <a:ext cx="3682752" cy="4824536"/>
          </a:xfrm>
        </p:spPr>
        <p:txBody>
          <a:bodyPr>
            <a:normAutofit/>
          </a:bodyPr>
          <a:lstStyle/>
          <a:p>
            <a:pPr marL="0" indent="0">
              <a:buNone/>
            </a:pPr>
            <a:r>
              <a:rPr lang="en-US" sz="3000" dirty="0" err="1">
                <a:latin typeface="Franklin Gothic Demi" pitchFamily="34" charset="0"/>
              </a:rPr>
              <a:t>Lubya</a:t>
            </a:r>
            <a:r>
              <a:rPr lang="en-US" sz="3000" dirty="0">
                <a:latin typeface="Franklin Gothic Demi" pitchFamily="34" charset="0"/>
              </a:rPr>
              <a:t> museum on-line</a:t>
            </a:r>
          </a:p>
          <a:p>
            <a:pPr marL="0" indent="0">
              <a:buNone/>
            </a:pPr>
            <a:r>
              <a:rPr lang="en-US" sz="3000" b="1" dirty="0">
                <a:solidFill>
                  <a:srgbClr val="FF0000"/>
                </a:solidFill>
                <a:latin typeface="Franklin Gothic Demi" pitchFamily="34" charset="0"/>
              </a:rPr>
              <a:t>http://mahmoud.dk  </a:t>
            </a:r>
          </a:p>
          <a:p>
            <a:pPr marL="0" indent="0">
              <a:buNone/>
            </a:pPr>
            <a:endParaRPr lang="en-US" sz="3000" b="1" dirty="0">
              <a:solidFill>
                <a:srgbClr val="FF0000"/>
              </a:solidFill>
              <a:latin typeface="Franklin Gothic Demi" pitchFamily="34" charset="0"/>
            </a:endParaRPr>
          </a:p>
          <a:p>
            <a:pPr marL="0" indent="0">
              <a:buNone/>
            </a:pPr>
            <a:r>
              <a:rPr lang="en-US" dirty="0">
                <a:latin typeface="Franklin Gothic Demi" pitchFamily="34" charset="0"/>
              </a:rPr>
              <a:t>- The old people of </a:t>
            </a:r>
            <a:r>
              <a:rPr lang="en-US" dirty="0" err="1">
                <a:latin typeface="Franklin Gothic Demi" pitchFamily="34" charset="0"/>
              </a:rPr>
              <a:t>Lubya</a:t>
            </a:r>
            <a:r>
              <a:rPr lang="en-US" dirty="0">
                <a:latin typeface="Franklin Gothic Demi" pitchFamily="34" charset="0"/>
              </a:rPr>
              <a:t> were a living library which told the history of the village in detail.</a:t>
            </a:r>
            <a:endParaRPr lang="da-DK" dirty="0">
              <a:latin typeface="Franklin Gothic Demi" pitchFamily="34" charset="0"/>
            </a:endParaRPr>
          </a:p>
        </p:txBody>
      </p:sp>
      <p:pic>
        <p:nvPicPr>
          <p:cNvPr id="6146"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716016" y="1628800"/>
            <a:ext cx="3394472"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933837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55576" y="107926"/>
            <a:ext cx="8229600" cy="922114"/>
          </a:xfrm>
        </p:spPr>
        <p:txBody>
          <a:bodyPr>
            <a:normAutofit fontScale="90000"/>
          </a:bodyPr>
          <a:lstStyle/>
          <a:p>
            <a:r>
              <a:rPr lang="da-DK" sz="3200" dirty="0">
                <a:latin typeface="Franklin Gothic Demi" pitchFamily="34" charset="0"/>
              </a:rPr>
              <a:t>Haj </a:t>
            </a:r>
            <a:r>
              <a:rPr lang="da-DK" sz="3200" dirty="0" err="1">
                <a:latin typeface="Franklin Gothic Demi" pitchFamily="34" charset="0"/>
              </a:rPr>
              <a:t>Karzon</a:t>
            </a:r>
            <a:r>
              <a:rPr lang="da-DK" sz="3200" dirty="0">
                <a:latin typeface="Franklin Gothic Demi" pitchFamily="34" charset="0"/>
              </a:rPr>
              <a:t> mental </a:t>
            </a:r>
            <a:r>
              <a:rPr lang="da-DK" sz="3200" dirty="0" err="1">
                <a:latin typeface="Franklin Gothic Demi" pitchFamily="34" charset="0"/>
              </a:rPr>
              <a:t>Map</a:t>
            </a:r>
            <a:r>
              <a:rPr lang="da-DK" sz="3200" dirty="0">
                <a:latin typeface="Franklin Gothic Demi" pitchFamily="34" charset="0"/>
              </a:rPr>
              <a:t> of Lubya </a:t>
            </a:r>
            <a:r>
              <a:rPr lang="da-DK" sz="3200" dirty="0" err="1">
                <a:latin typeface="Franklin Gothic Demi" pitchFamily="34" charset="0"/>
              </a:rPr>
              <a:t>before</a:t>
            </a:r>
            <a:r>
              <a:rPr lang="da-DK" sz="3200" dirty="0">
                <a:latin typeface="Franklin Gothic Demi" pitchFamily="34" charset="0"/>
              </a:rPr>
              <a:t> </a:t>
            </a:r>
            <a:r>
              <a:rPr lang="da-DK" sz="3200" dirty="0" err="1">
                <a:latin typeface="Franklin Gothic Demi" pitchFamily="34" charset="0"/>
              </a:rPr>
              <a:t>destruction</a:t>
            </a:r>
            <a:endParaRPr lang="da-DK" sz="3200" dirty="0">
              <a:latin typeface="Franklin Gothic Demi" pitchFamily="34" charset="0"/>
            </a:endParaRPr>
          </a:p>
        </p:txBody>
      </p:sp>
      <p:pic>
        <p:nvPicPr>
          <p:cNvPr id="1026" name="Picture 2" descr="E:\MISC\t5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19672" y="908720"/>
            <a:ext cx="6336704" cy="5184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72998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3200" dirty="0" err="1">
                <a:latin typeface="Franklin Gothic Heavy" pitchFamily="34" charset="0"/>
              </a:rPr>
              <a:t>Debris</a:t>
            </a:r>
            <a:r>
              <a:rPr lang="da-DK" sz="3200" dirty="0">
                <a:latin typeface="Franklin Gothic Heavy" pitchFamily="34" charset="0"/>
              </a:rPr>
              <a:t> of </a:t>
            </a:r>
            <a:r>
              <a:rPr lang="da-DK" sz="3200" dirty="0" err="1">
                <a:latin typeface="Franklin Gothic Heavy" pitchFamily="34" charset="0"/>
              </a:rPr>
              <a:t>Lubya´s</a:t>
            </a:r>
            <a:r>
              <a:rPr lang="da-DK" sz="3200" dirty="0">
                <a:latin typeface="Franklin Gothic Heavy" pitchFamily="34" charset="0"/>
              </a:rPr>
              <a:t> </a:t>
            </a:r>
            <a:r>
              <a:rPr lang="da-DK" sz="3200" dirty="0" err="1">
                <a:latin typeface="Franklin Gothic Heavy" pitchFamily="34" charset="0"/>
              </a:rPr>
              <a:t>Cemetery</a:t>
            </a:r>
            <a:endParaRPr lang="da-DK" sz="3200" dirty="0">
              <a:latin typeface="Franklin Gothic Heavy" pitchFamily="34" charset="0"/>
            </a:endParaRPr>
          </a:p>
        </p:txBody>
      </p:sp>
      <p:sp>
        <p:nvSpPr>
          <p:cNvPr id="3" name="Pladsholder til indhold 2"/>
          <p:cNvSpPr>
            <a:spLocks noGrp="1"/>
          </p:cNvSpPr>
          <p:nvPr>
            <p:ph sz="half" idx="1"/>
          </p:nvPr>
        </p:nvSpPr>
        <p:spPr>
          <a:xfrm>
            <a:off x="683568" y="1268760"/>
            <a:ext cx="8003232" cy="676672"/>
          </a:xfrm>
        </p:spPr>
        <p:txBody>
          <a:bodyPr/>
          <a:lstStyle/>
          <a:p>
            <a:pPr marL="0" indent="0" algn="ctr">
              <a:buNone/>
            </a:pPr>
            <a:r>
              <a:rPr lang="da-DK" dirty="0">
                <a:latin typeface="Franklin Gothic Demi" pitchFamily="34" charset="0"/>
              </a:rPr>
              <a:t>- </a:t>
            </a:r>
            <a:r>
              <a:rPr lang="da-DK" dirty="0" err="1">
                <a:latin typeface="Franklin Gothic Demi" pitchFamily="34" charset="0"/>
              </a:rPr>
              <a:t>Forbidden</a:t>
            </a:r>
            <a:r>
              <a:rPr lang="da-DK" dirty="0">
                <a:latin typeface="Franklin Gothic Demi" pitchFamily="34" charset="0"/>
              </a:rPr>
              <a:t> </a:t>
            </a:r>
            <a:r>
              <a:rPr lang="da-DK" dirty="0" err="1">
                <a:latin typeface="Franklin Gothic Demi" pitchFamily="34" charset="0"/>
              </a:rPr>
              <a:t>even</a:t>
            </a:r>
            <a:r>
              <a:rPr lang="da-DK" dirty="0">
                <a:latin typeface="Franklin Gothic Demi" pitchFamily="34" charset="0"/>
              </a:rPr>
              <a:t> to </a:t>
            </a:r>
            <a:r>
              <a:rPr lang="da-DK" dirty="0" err="1">
                <a:latin typeface="Franklin Gothic Demi" pitchFamily="34" charset="0"/>
              </a:rPr>
              <a:t>repair</a:t>
            </a:r>
            <a:endParaRPr lang="da-DK" dirty="0">
              <a:latin typeface="Franklin Gothic Demi" pitchFamily="34" charset="0"/>
            </a:endParaRPr>
          </a:p>
        </p:txBody>
      </p:sp>
      <p:pic>
        <p:nvPicPr>
          <p:cNvPr id="19458"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1115616" y="2071389"/>
            <a:ext cx="3384376"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0032" y="2060848"/>
            <a:ext cx="2880320" cy="4320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02315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5536" y="260648"/>
            <a:ext cx="8229600" cy="1008112"/>
          </a:xfrm>
        </p:spPr>
        <p:txBody>
          <a:bodyPr>
            <a:normAutofit fontScale="90000"/>
          </a:bodyPr>
          <a:lstStyle/>
          <a:p>
            <a:r>
              <a:rPr lang="da-DK" sz="3200" dirty="0" err="1">
                <a:solidFill>
                  <a:srgbClr val="FF0000"/>
                </a:solidFill>
                <a:latin typeface="Franklin Gothic Heavy" pitchFamily="34" charset="0"/>
              </a:rPr>
              <a:t>Lubya’s</a:t>
            </a:r>
            <a:r>
              <a:rPr lang="da-DK" sz="3200" dirty="0">
                <a:solidFill>
                  <a:srgbClr val="FF0000"/>
                </a:solidFill>
                <a:latin typeface="Franklin Gothic Heavy" pitchFamily="34" charset="0"/>
              </a:rPr>
              <a:t> 240 </a:t>
            </a:r>
            <a:r>
              <a:rPr lang="da-DK" sz="3200" dirty="0" err="1">
                <a:solidFill>
                  <a:srgbClr val="FF0000"/>
                </a:solidFill>
                <a:latin typeface="Franklin Gothic Heavy" pitchFamily="34" charset="0"/>
              </a:rPr>
              <a:t>Absentees</a:t>
            </a:r>
            <a:r>
              <a:rPr lang="da-DK" sz="3200" dirty="0">
                <a:solidFill>
                  <a:srgbClr val="FF0000"/>
                </a:solidFill>
                <a:latin typeface="Franklin Gothic Heavy" pitchFamily="34" charset="0"/>
              </a:rPr>
              <a:t> &amp; Conqueror’s </a:t>
            </a:r>
            <a:r>
              <a:rPr lang="da-DK" sz="3200" dirty="0" err="1">
                <a:solidFill>
                  <a:srgbClr val="FF0000"/>
                </a:solidFill>
                <a:latin typeface="Franklin Gothic Heavy" pitchFamily="34" charset="0"/>
              </a:rPr>
              <a:t>Cynical</a:t>
            </a:r>
            <a:r>
              <a:rPr lang="da-DK" sz="3200" dirty="0">
                <a:solidFill>
                  <a:srgbClr val="FF0000"/>
                </a:solidFill>
                <a:latin typeface="Franklin Gothic Heavy" pitchFamily="34" charset="0"/>
              </a:rPr>
              <a:t> Statement</a:t>
            </a:r>
          </a:p>
        </p:txBody>
      </p:sp>
      <p:sp>
        <p:nvSpPr>
          <p:cNvPr id="3" name="Pladsholder til indhold 2"/>
          <p:cNvSpPr>
            <a:spLocks noGrp="1"/>
          </p:cNvSpPr>
          <p:nvPr>
            <p:ph sz="half" idx="1"/>
          </p:nvPr>
        </p:nvSpPr>
        <p:spPr>
          <a:xfrm>
            <a:off x="611560" y="980728"/>
            <a:ext cx="4038600" cy="5145435"/>
          </a:xfrm>
        </p:spPr>
        <p:txBody>
          <a:bodyPr>
            <a:normAutofit fontScale="92500" lnSpcReduction="10000"/>
          </a:bodyPr>
          <a:lstStyle/>
          <a:p>
            <a:endParaRPr lang="en-US" dirty="0"/>
          </a:p>
          <a:p>
            <a:pPr marL="0" indent="0">
              <a:buNone/>
            </a:pPr>
            <a:endParaRPr lang="en-US" dirty="0">
              <a:latin typeface="Franklin Gothic Demi" pitchFamily="34" charset="0"/>
            </a:endParaRPr>
          </a:p>
          <a:p>
            <a:pPr marL="0" indent="0">
              <a:buNone/>
            </a:pPr>
            <a:r>
              <a:rPr lang="en-US" dirty="0">
                <a:latin typeface="Franklin Gothic Demi" pitchFamily="34" charset="0"/>
              </a:rPr>
              <a:t>“The most adaptable and best survivors would ‘manage’ by a process of natural selection. The others will waste away. Some will die but most will turn into human debris and social outcasts and will probably join the poorest classes of Arab countries.”  </a:t>
            </a:r>
          </a:p>
          <a:p>
            <a:endParaRPr lang="en-US" dirty="0"/>
          </a:p>
        </p:txBody>
      </p:sp>
      <p:pic>
        <p:nvPicPr>
          <p:cNvPr id="14338"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778890" y="1600200"/>
            <a:ext cx="3585846" cy="4781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734843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116631"/>
            <a:ext cx="8229600" cy="1133061"/>
          </a:xfrm>
        </p:spPr>
        <p:txBody>
          <a:bodyPr>
            <a:normAutofit fontScale="90000"/>
          </a:bodyPr>
          <a:lstStyle/>
          <a:p>
            <a:br>
              <a:rPr lang="da-DK" sz="3100" dirty="0"/>
            </a:br>
            <a:r>
              <a:rPr lang="da-DK" sz="3600" dirty="0" err="1">
                <a:latin typeface="Franklin Gothic Heavy" pitchFamily="34" charset="0"/>
              </a:rPr>
              <a:t>Suppressed</a:t>
            </a:r>
            <a:r>
              <a:rPr lang="da-DK" sz="3600" dirty="0">
                <a:latin typeface="Franklin Gothic Heavy" pitchFamily="34" charset="0"/>
              </a:rPr>
              <a:t> Memories - Khalid Said </a:t>
            </a:r>
            <a:r>
              <a:rPr lang="da-DK" sz="3600" dirty="0" err="1">
                <a:latin typeface="Franklin Gothic Heavy" pitchFamily="34" charset="0"/>
              </a:rPr>
              <a:t>Vivid</a:t>
            </a:r>
            <a:r>
              <a:rPr lang="da-DK" sz="3600" dirty="0">
                <a:latin typeface="Franklin Gothic Heavy" pitchFamily="34" charset="0"/>
              </a:rPr>
              <a:t> Memory </a:t>
            </a:r>
            <a:r>
              <a:rPr lang="da-DK" sz="3600" dirty="0" err="1">
                <a:latin typeface="Franklin Gothic Heavy" pitchFamily="34" charset="0"/>
              </a:rPr>
              <a:t>After</a:t>
            </a:r>
            <a:r>
              <a:rPr lang="da-DK" sz="3600" dirty="0">
                <a:latin typeface="Franklin Gothic Heavy" pitchFamily="34" charset="0"/>
              </a:rPr>
              <a:t> 42 Years in </a:t>
            </a:r>
            <a:r>
              <a:rPr lang="da-DK" sz="3600" dirty="0" err="1">
                <a:latin typeface="Franklin Gothic Heavy" pitchFamily="34" charset="0"/>
              </a:rPr>
              <a:t>Exile</a:t>
            </a:r>
            <a:r>
              <a:rPr lang="da-DK" sz="3600" dirty="0">
                <a:latin typeface="Franklin Gothic Heavy" pitchFamily="34" charset="0"/>
              </a:rPr>
              <a:t> </a:t>
            </a:r>
            <a:br>
              <a:rPr lang="da-DK" dirty="0"/>
            </a:br>
            <a:endParaRPr lang="da-DK" dirty="0"/>
          </a:p>
        </p:txBody>
      </p:sp>
      <p:sp>
        <p:nvSpPr>
          <p:cNvPr id="3" name="Pladsholder til indhold 2"/>
          <p:cNvSpPr>
            <a:spLocks noGrp="1"/>
          </p:cNvSpPr>
          <p:nvPr>
            <p:ph sz="half" idx="1"/>
          </p:nvPr>
        </p:nvSpPr>
        <p:spPr>
          <a:xfrm>
            <a:off x="1043608" y="836712"/>
            <a:ext cx="3528392" cy="4680520"/>
          </a:xfrm>
        </p:spPr>
        <p:txBody>
          <a:bodyPr>
            <a:noAutofit/>
          </a:bodyPr>
          <a:lstStyle/>
          <a:p>
            <a:pPr marL="0" indent="0">
              <a:buNone/>
            </a:pPr>
            <a:endParaRPr lang="en-US" sz="1600" dirty="0"/>
          </a:p>
          <a:p>
            <a:endParaRPr lang="en-US" dirty="0">
              <a:latin typeface="Franklin Gothic Demi" pitchFamily="34" charset="0"/>
            </a:endParaRPr>
          </a:p>
          <a:p>
            <a:endParaRPr lang="en-US" dirty="0">
              <a:latin typeface="Franklin Gothic Demi" pitchFamily="34" charset="0"/>
            </a:endParaRPr>
          </a:p>
          <a:p>
            <a:pPr marL="0" indent="0">
              <a:buNone/>
            </a:pPr>
            <a:r>
              <a:rPr lang="en-US" dirty="0">
                <a:latin typeface="Franklin Gothic Demi" pitchFamily="34" charset="0"/>
              </a:rPr>
              <a:t>After 42 years Khalid Said visited Lubya found his family´s home debris although he was only 8 years old in 1948, when he left Lubya.</a:t>
            </a:r>
            <a:endParaRPr lang="da-DK" dirty="0">
              <a:latin typeface="Franklin Gothic Demi" pitchFamily="34" charset="0"/>
            </a:endParaRPr>
          </a:p>
        </p:txBody>
      </p:sp>
      <p:pic>
        <p:nvPicPr>
          <p:cNvPr id="7170"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860032" y="1700808"/>
            <a:ext cx="3394472" cy="45979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333100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sz="3200" dirty="0" err="1">
                <a:latin typeface="Franklin Gothic Heavy" pitchFamily="34" charset="0"/>
              </a:rPr>
              <a:t>Geneological</a:t>
            </a:r>
            <a:r>
              <a:rPr lang="da-DK" sz="3200" dirty="0">
                <a:latin typeface="Franklin Gothic Heavy" pitchFamily="34" charset="0"/>
              </a:rPr>
              <a:t> Tree of Samadi &amp; </a:t>
            </a:r>
            <a:r>
              <a:rPr lang="da-DK" sz="3200" dirty="0" err="1">
                <a:latin typeface="Franklin Gothic Heavy" pitchFamily="34" charset="0"/>
              </a:rPr>
              <a:t>Atwat</a:t>
            </a:r>
            <a:r>
              <a:rPr lang="da-DK" sz="3200" dirty="0">
                <a:latin typeface="Franklin Gothic Heavy" pitchFamily="34" charset="0"/>
              </a:rPr>
              <a:t> Families-Abu </a:t>
            </a:r>
            <a:r>
              <a:rPr lang="da-DK" sz="3200" dirty="0" err="1">
                <a:latin typeface="Franklin Gothic Heavy" pitchFamily="34" charset="0"/>
              </a:rPr>
              <a:t>Dhais</a:t>
            </a:r>
            <a:r>
              <a:rPr lang="da-DK" sz="3200" dirty="0">
                <a:latin typeface="Franklin Gothic Heavy" pitchFamily="34" charset="0"/>
              </a:rPr>
              <a:t> </a:t>
            </a:r>
            <a:r>
              <a:rPr lang="da-DK" sz="3200" dirty="0" err="1">
                <a:latin typeface="Franklin Gothic Heavy" pitchFamily="34" charset="0"/>
              </a:rPr>
              <a:t>residing</a:t>
            </a:r>
            <a:r>
              <a:rPr lang="da-DK" sz="3200" dirty="0">
                <a:latin typeface="Franklin Gothic Heavy" pitchFamily="34" charset="0"/>
              </a:rPr>
              <a:t> in </a:t>
            </a:r>
            <a:r>
              <a:rPr lang="da-DK" sz="3200" dirty="0" err="1">
                <a:latin typeface="Franklin Gothic Heavy" pitchFamily="34" charset="0"/>
              </a:rPr>
              <a:t>Hama’s</a:t>
            </a:r>
            <a:r>
              <a:rPr lang="da-DK" sz="3200" dirty="0">
                <a:latin typeface="Franklin Gothic Heavy" pitchFamily="34" charset="0"/>
              </a:rPr>
              <a:t> </a:t>
            </a:r>
            <a:r>
              <a:rPr lang="da-DK" sz="3200" dirty="0" err="1">
                <a:latin typeface="Franklin Gothic Heavy" pitchFamily="34" charset="0"/>
              </a:rPr>
              <a:t>refugee</a:t>
            </a:r>
            <a:r>
              <a:rPr lang="da-DK" sz="3200" dirty="0">
                <a:latin typeface="Franklin Gothic Heavy" pitchFamily="34" charset="0"/>
              </a:rPr>
              <a:t> camp </a:t>
            </a:r>
            <a:r>
              <a:rPr lang="da-DK" sz="3200" dirty="0" err="1">
                <a:latin typeface="Franklin Gothic Heavy" pitchFamily="34" charset="0"/>
              </a:rPr>
              <a:t>author</a:t>
            </a:r>
            <a:r>
              <a:rPr lang="da-DK" sz="3200" dirty="0">
                <a:latin typeface="Franklin Gothic Heavy" pitchFamily="34" charset="0"/>
              </a:rPr>
              <a:t> of a book on Lubya</a:t>
            </a:r>
          </a:p>
        </p:txBody>
      </p:sp>
      <p:pic>
        <p:nvPicPr>
          <p:cNvPr id="13316" name="Picture 4"/>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323528" y="1628800"/>
            <a:ext cx="2664296"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5" name="Picture 3"/>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tretch>
            <a:fillRect/>
          </a:stretch>
        </p:blipFill>
        <p:spPr bwMode="auto">
          <a:xfrm>
            <a:off x="4970264" y="1600200"/>
            <a:ext cx="3394472"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75856" y="1916832"/>
            <a:ext cx="2592288" cy="36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600881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332656"/>
            <a:ext cx="8229600" cy="1143000"/>
          </a:xfrm>
        </p:spPr>
        <p:txBody>
          <a:bodyPr>
            <a:normAutofit/>
          </a:bodyPr>
          <a:lstStyle/>
          <a:p>
            <a:r>
              <a:rPr lang="da-DK" sz="3200" dirty="0">
                <a:latin typeface="Franklin Gothic Heavy" pitchFamily="34" charset="0"/>
              </a:rPr>
              <a:t>Attack on </a:t>
            </a:r>
            <a:r>
              <a:rPr lang="da-DK" sz="3200" dirty="0" err="1">
                <a:latin typeface="Franklin Gothic Heavy" pitchFamily="34" charset="0"/>
              </a:rPr>
              <a:t>Civilians</a:t>
            </a:r>
            <a:r>
              <a:rPr lang="da-DK" sz="3200" dirty="0">
                <a:latin typeface="Franklin Gothic Heavy" pitchFamily="34" charset="0"/>
              </a:rPr>
              <a:t> 1939</a:t>
            </a:r>
          </a:p>
        </p:txBody>
      </p:sp>
      <p:pic>
        <p:nvPicPr>
          <p:cNvPr id="15363" name="Picture 3"/>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tretch>
            <a:fillRect/>
          </a:stretch>
        </p:blipFill>
        <p:spPr bwMode="auto">
          <a:xfrm>
            <a:off x="779264" y="1600200"/>
            <a:ext cx="3394472"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2" name="Picture 2"/>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tretch>
            <a:fillRect/>
          </a:stretch>
        </p:blipFill>
        <p:spPr bwMode="auto">
          <a:xfrm>
            <a:off x="4970264" y="1600200"/>
            <a:ext cx="3394472"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14740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Title 1">
            <a:extLst>
              <a:ext uri="{FF2B5EF4-FFF2-40B4-BE49-F238E27FC236}">
                <a16:creationId xmlns:a16="http://schemas.microsoft.com/office/drawing/2014/main" id="{F553C5A6-1B62-DC0F-BAD7-37A18B3F0775}"/>
              </a:ext>
            </a:extLst>
          </p:cNvPr>
          <p:cNvSpPr>
            <a:spLocks noGrp="1"/>
          </p:cNvSpPr>
          <p:nvPr>
            <p:ph type="title"/>
          </p:nvPr>
        </p:nvSpPr>
        <p:spPr>
          <a:xfrm>
            <a:off x="457200" y="274638"/>
            <a:ext cx="8229600" cy="1143000"/>
          </a:xfrm>
        </p:spPr>
        <p:txBody>
          <a:bodyPr>
            <a:noAutofit/>
          </a:bodyPr>
          <a:lstStyle/>
          <a:p>
            <a:r>
              <a:rPr lang="en-US" sz="2400" b="1" dirty="0"/>
              <a:t>Around 20.000 gathered on </a:t>
            </a:r>
            <a:r>
              <a:rPr lang="en-US" sz="2400" b="1" dirty="0" err="1"/>
              <a:t>Lubya</a:t>
            </a:r>
            <a:r>
              <a:rPr lang="en-US" sz="2400" b="1" dirty="0"/>
              <a:t> debris-Named now “South African Forest”, commemorating the 66th anniversary of Nakba Day in 2014</a:t>
            </a:r>
          </a:p>
        </p:txBody>
      </p:sp>
      <p:pic>
        <p:nvPicPr>
          <p:cNvPr id="2050" name="Picture 2" descr="Z:\Skrivebord\lubya demonstration 6 - Kopi.jpg"/>
          <p:cNvPicPr>
            <a:picLocks noChangeAspect="1" noChangeArrowheads="1"/>
          </p:cNvPicPr>
          <p:nvPr/>
        </p:nvPicPr>
        <p:blipFill>
          <a:blip r:embed="rId3">
            <a:extLst>
              <a:ext uri="{28A0092B-C50C-407E-A947-70E740481C1C}">
                <a14:useLocalDpi xmlns:a14="http://schemas.microsoft.com/office/drawing/2010/main" val="0"/>
              </a:ext>
            </a:extLst>
          </a:blip>
          <a:srcRect t="2229"/>
          <a:stretch/>
        </p:blipFill>
        <p:spPr bwMode="auto">
          <a:xfrm>
            <a:off x="457200" y="1600200"/>
            <a:ext cx="8229600" cy="4525963"/>
          </a:xfrm>
          <a:prstGeom prst="rect">
            <a:avLst/>
          </a:prstGeom>
          <a:solidFill>
            <a:srgbClr val="FFFFFF"/>
          </a:solidFill>
        </p:spPr>
      </p:pic>
    </p:spTree>
    <p:extLst>
      <p:ext uri="{BB962C8B-B14F-4D97-AF65-F5344CB8AC3E}">
        <p14:creationId xmlns:p14="http://schemas.microsoft.com/office/powerpoint/2010/main" val="39533443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flipV="1">
            <a:off x="457200" y="188640"/>
            <a:ext cx="8229600" cy="85998"/>
          </a:xfrm>
        </p:spPr>
        <p:txBody>
          <a:bodyPr>
            <a:normAutofit fontScale="90000"/>
          </a:bodyPr>
          <a:lstStyle/>
          <a:p>
            <a:br>
              <a:rPr lang="da-DK" sz="2400"/>
            </a:br>
            <a:endParaRPr lang="da-DK" sz="2400" dirty="0"/>
          </a:p>
        </p:txBody>
      </p:sp>
      <p:pic>
        <p:nvPicPr>
          <p:cNvPr id="6" name="Pladsholder til indhold 5"/>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06388" y="1926595"/>
            <a:ext cx="7931224" cy="4343584"/>
          </a:xfrm>
        </p:spPr>
      </p:pic>
      <p:sp>
        <p:nvSpPr>
          <p:cNvPr id="4" name="Pladsholder til indhold 3"/>
          <p:cNvSpPr>
            <a:spLocks noGrp="1"/>
          </p:cNvSpPr>
          <p:nvPr>
            <p:ph sz="half" idx="2"/>
          </p:nvPr>
        </p:nvSpPr>
        <p:spPr>
          <a:xfrm>
            <a:off x="606388" y="1484784"/>
            <a:ext cx="8229600" cy="4785395"/>
          </a:xfrm>
        </p:spPr>
        <p:txBody>
          <a:bodyPr>
            <a:normAutofit/>
          </a:bodyPr>
          <a:lstStyle/>
          <a:p>
            <a:pPr marL="0" indent="0">
              <a:buNone/>
            </a:pPr>
            <a:endParaRPr lang="da-DK" b="1" dirty="0"/>
          </a:p>
        </p:txBody>
      </p:sp>
    </p:spTree>
    <p:extLst>
      <p:ext uri="{BB962C8B-B14F-4D97-AF65-F5344CB8AC3E}">
        <p14:creationId xmlns:p14="http://schemas.microsoft.com/office/powerpoint/2010/main" val="41293755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1" name="Title 1">
            <a:extLst>
              <a:ext uri="{FF2B5EF4-FFF2-40B4-BE49-F238E27FC236}">
                <a16:creationId xmlns:a16="http://schemas.microsoft.com/office/drawing/2014/main" id="{9EAF0694-EE05-0974-EB83-0AE0A396CF70}"/>
              </a:ext>
            </a:extLst>
          </p:cNvPr>
          <p:cNvSpPr>
            <a:spLocks noGrp="1"/>
          </p:cNvSpPr>
          <p:nvPr>
            <p:ph type="title"/>
          </p:nvPr>
        </p:nvSpPr>
        <p:spPr>
          <a:xfrm>
            <a:off x="457200" y="274638"/>
            <a:ext cx="8229600" cy="1143000"/>
          </a:xfrm>
        </p:spPr>
        <p:txBody>
          <a:bodyPr>
            <a:normAutofit fontScale="90000"/>
          </a:bodyPr>
          <a:lstStyle/>
          <a:p>
            <a:r>
              <a:rPr lang="en-US" b="1" dirty="0"/>
              <a:t>Reports about the Event in </a:t>
            </a:r>
            <a:r>
              <a:rPr lang="en-US" b="1" dirty="0" err="1"/>
              <a:t>Lubya</a:t>
            </a:r>
            <a:r>
              <a:rPr lang="en-US" b="1" dirty="0"/>
              <a:t> 2014</a:t>
            </a:r>
          </a:p>
        </p:txBody>
      </p:sp>
      <p:pic>
        <p:nvPicPr>
          <p:cNvPr id="1026" name="Picture 2" descr="Z:\Skrivebord\lubya demonstration 3 - Kopi.jpg"/>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554691" y="1600200"/>
            <a:ext cx="6034617" cy="4525963"/>
          </a:xfrm>
          <a:prstGeom prst="rect">
            <a:avLst/>
          </a:prstGeom>
          <a:solidFill>
            <a:srgbClr val="FFFFFF"/>
          </a:solidFill>
        </p:spPr>
      </p:pic>
    </p:spTree>
    <p:extLst>
      <p:ext uri="{BB962C8B-B14F-4D97-AF65-F5344CB8AC3E}">
        <p14:creationId xmlns:p14="http://schemas.microsoft.com/office/powerpoint/2010/main" val="21170860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06DCC0A2-511E-93AC-FB84-9E86DD55AFAC}"/>
              </a:ext>
            </a:extLst>
          </p:cNvPr>
          <p:cNvSpPr txBox="1"/>
          <p:nvPr/>
        </p:nvSpPr>
        <p:spPr>
          <a:xfrm>
            <a:off x="457200" y="274638"/>
            <a:ext cx="8229600" cy="1143000"/>
          </a:xfrm>
          <a:prstGeom prst="rect">
            <a:avLst/>
          </a:prstGeom>
        </p:spPr>
        <p:txBody>
          <a:bodyPr vert="horz" lIns="91440" tIns="45720" rIns="91440" bIns="45720" rtlCol="0" anchor="ctr">
            <a:normAutofit fontScale="77500" lnSpcReduction="20000"/>
          </a:bodyPr>
          <a:lstStyle/>
          <a:p>
            <a:pPr algn="ctr">
              <a:lnSpc>
                <a:spcPct val="90000"/>
              </a:lnSpc>
              <a:spcBef>
                <a:spcPct val="0"/>
              </a:spcBef>
              <a:spcAft>
                <a:spcPts val="600"/>
              </a:spcAft>
            </a:pPr>
            <a:r>
              <a:rPr lang="da-DK" sz="3600" b="1" kern="1200" dirty="0">
                <a:solidFill>
                  <a:srgbClr val="FF0000"/>
                </a:solidFill>
                <a:latin typeface="+mj-lt"/>
                <a:ea typeface="+mj-ea"/>
                <a:cs typeface="+mj-cs"/>
              </a:rPr>
              <a:t>Demonstration on the </a:t>
            </a:r>
            <a:r>
              <a:rPr lang="da-DK" sz="3600" b="1" kern="1200" dirty="0" err="1">
                <a:solidFill>
                  <a:srgbClr val="FF0000"/>
                </a:solidFill>
                <a:latin typeface="+mj-lt"/>
                <a:ea typeface="+mj-ea"/>
                <a:cs typeface="+mj-cs"/>
              </a:rPr>
              <a:t>first</a:t>
            </a:r>
            <a:r>
              <a:rPr lang="da-DK" sz="3600" b="1" kern="1200" dirty="0">
                <a:solidFill>
                  <a:srgbClr val="FF0000"/>
                </a:solidFill>
                <a:latin typeface="+mj-lt"/>
                <a:ea typeface="+mj-ea"/>
                <a:cs typeface="+mj-cs"/>
              </a:rPr>
              <a:t> of May 2015 on </a:t>
            </a:r>
            <a:r>
              <a:rPr lang="da-DK" sz="3600" b="1" kern="1200" dirty="0" err="1">
                <a:solidFill>
                  <a:srgbClr val="FF0000"/>
                </a:solidFill>
                <a:latin typeface="+mj-lt"/>
                <a:ea typeface="+mj-ea"/>
                <a:cs typeface="+mj-cs"/>
              </a:rPr>
              <a:t>Lubya</a:t>
            </a:r>
            <a:r>
              <a:rPr lang="da-DK" sz="3600" b="1" kern="1200" dirty="0">
                <a:solidFill>
                  <a:srgbClr val="FF0000"/>
                </a:solidFill>
                <a:latin typeface="+mj-lt"/>
                <a:ea typeface="+mj-ea"/>
                <a:cs typeface="+mj-cs"/>
              </a:rPr>
              <a:t> land, by </a:t>
            </a:r>
            <a:r>
              <a:rPr lang="da-DK" sz="3600" b="1" kern="1200" dirty="0" err="1">
                <a:solidFill>
                  <a:srgbClr val="FF0000"/>
                </a:solidFill>
                <a:latin typeface="+mj-lt"/>
                <a:ea typeface="+mj-ea"/>
                <a:cs typeface="+mj-cs"/>
              </a:rPr>
              <a:t>Lubyans</a:t>
            </a:r>
            <a:r>
              <a:rPr lang="da-DK" sz="3600" b="1" kern="1200" dirty="0">
                <a:solidFill>
                  <a:srgbClr val="FF0000"/>
                </a:solidFill>
                <a:latin typeface="+mj-lt"/>
                <a:ea typeface="+mj-ea"/>
                <a:cs typeface="+mj-cs"/>
              </a:rPr>
              <a:t> from Europe, </a:t>
            </a:r>
            <a:r>
              <a:rPr lang="da-DK" sz="3600" b="1" kern="1200" dirty="0" err="1">
                <a:solidFill>
                  <a:srgbClr val="FF0000"/>
                </a:solidFill>
                <a:latin typeface="+mj-lt"/>
                <a:ea typeface="+mj-ea"/>
                <a:cs typeface="+mj-cs"/>
              </a:rPr>
              <a:t>Palestine</a:t>
            </a:r>
            <a:r>
              <a:rPr lang="da-DK" sz="3600" b="1" kern="1200" dirty="0">
                <a:solidFill>
                  <a:srgbClr val="FF0000"/>
                </a:solidFill>
                <a:latin typeface="+mj-lt"/>
                <a:ea typeface="+mj-ea"/>
                <a:cs typeface="+mj-cs"/>
              </a:rPr>
              <a:t> and South </a:t>
            </a:r>
            <a:r>
              <a:rPr lang="da-DK" sz="3600" b="1" kern="1200" dirty="0" err="1">
                <a:solidFill>
                  <a:srgbClr val="FF0000"/>
                </a:solidFill>
                <a:latin typeface="+mj-lt"/>
                <a:ea typeface="+mj-ea"/>
                <a:cs typeface="+mj-cs"/>
              </a:rPr>
              <a:t>African</a:t>
            </a:r>
            <a:r>
              <a:rPr lang="da-DK" sz="3600" b="1" kern="1200" dirty="0">
                <a:solidFill>
                  <a:srgbClr val="FF0000"/>
                </a:solidFill>
                <a:latin typeface="+mj-lt"/>
                <a:ea typeface="+mj-ea"/>
                <a:cs typeface="+mj-cs"/>
              </a:rPr>
              <a:t> Delegation and </a:t>
            </a:r>
            <a:r>
              <a:rPr lang="da-DK" sz="3600" b="1" kern="1200" dirty="0" err="1">
                <a:solidFill>
                  <a:srgbClr val="FF0000"/>
                </a:solidFill>
                <a:latin typeface="+mj-lt"/>
                <a:ea typeface="+mj-ea"/>
                <a:cs typeface="+mj-cs"/>
              </a:rPr>
              <a:t>Israelis</a:t>
            </a:r>
            <a:r>
              <a:rPr lang="da-DK" sz="3600" b="1" kern="1200" dirty="0">
                <a:solidFill>
                  <a:srgbClr val="FF0000"/>
                </a:solidFill>
                <a:latin typeface="+mj-lt"/>
                <a:ea typeface="+mj-ea"/>
                <a:cs typeface="+mj-cs"/>
              </a:rPr>
              <a:t> as </a:t>
            </a:r>
            <a:r>
              <a:rPr lang="da-DK" sz="3600" b="1" kern="1200" dirty="0" err="1">
                <a:solidFill>
                  <a:srgbClr val="FF0000"/>
                </a:solidFill>
                <a:latin typeface="+mj-lt"/>
                <a:ea typeface="+mj-ea"/>
                <a:cs typeface="+mj-cs"/>
              </a:rPr>
              <a:t>well</a:t>
            </a:r>
            <a:r>
              <a:rPr lang="da-DK" sz="3600" b="1" kern="1200" dirty="0">
                <a:solidFill>
                  <a:srgbClr val="FF0000"/>
                </a:solidFill>
                <a:latin typeface="+mj-lt"/>
                <a:ea typeface="+mj-ea"/>
                <a:cs typeface="+mj-cs"/>
              </a:rPr>
              <a:t>.</a:t>
            </a:r>
          </a:p>
          <a:p>
            <a:pPr algn="ctr">
              <a:lnSpc>
                <a:spcPct val="90000"/>
              </a:lnSpc>
              <a:spcBef>
                <a:spcPct val="0"/>
              </a:spcBef>
              <a:spcAft>
                <a:spcPts val="600"/>
              </a:spcAft>
            </a:pPr>
            <a:endParaRPr lang="da-DK" sz="2100" kern="1200" dirty="0">
              <a:latin typeface="+mj-lt"/>
              <a:ea typeface="+mj-ea"/>
              <a:cs typeface="+mj-cs"/>
            </a:endParaRP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t="10661" b="16010"/>
          <a:stretch/>
        </p:blipFill>
        <p:spPr bwMode="auto">
          <a:xfrm>
            <a:off x="457200" y="1600200"/>
            <a:ext cx="8229600" cy="4525963"/>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48484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tekst 3">
            <a:extLst>
              <a:ext uri="{FF2B5EF4-FFF2-40B4-BE49-F238E27FC236}">
                <a16:creationId xmlns:a16="http://schemas.microsoft.com/office/drawing/2014/main" id="{4A86C046-5066-C2C2-E0BD-0F2F0CD20649}"/>
              </a:ext>
            </a:extLst>
          </p:cNvPr>
          <p:cNvSpPr>
            <a:spLocks noGrp="1"/>
          </p:cNvSpPr>
          <p:nvPr>
            <p:ph type="title"/>
          </p:nvPr>
        </p:nvSpPr>
        <p:spPr>
          <a:xfrm>
            <a:off x="457200" y="274638"/>
            <a:ext cx="8229600" cy="1143000"/>
          </a:xfrm>
        </p:spPr>
        <p:txBody>
          <a:bodyPr anchor="ctr">
            <a:normAutofit/>
          </a:bodyPr>
          <a:lstStyle/>
          <a:p>
            <a:pPr>
              <a:lnSpc>
                <a:spcPct val="90000"/>
              </a:lnSpc>
            </a:pPr>
            <a:r>
              <a:rPr lang="da-DK" sz="3200" b="1" dirty="0" err="1"/>
              <a:t>Apology</a:t>
            </a:r>
            <a:r>
              <a:rPr lang="da-DK" sz="3200" b="1" dirty="0"/>
              <a:t> </a:t>
            </a:r>
            <a:r>
              <a:rPr lang="da-DK" sz="3200" b="1" dirty="0" err="1"/>
              <a:t>ceremony</a:t>
            </a:r>
            <a:r>
              <a:rPr lang="da-DK" sz="3200" b="1" dirty="0"/>
              <a:t> </a:t>
            </a:r>
          </a:p>
          <a:p>
            <a:pPr>
              <a:lnSpc>
                <a:spcPct val="90000"/>
              </a:lnSpc>
            </a:pPr>
            <a:endParaRPr lang="da-DK" sz="2400" dirty="0"/>
          </a:p>
        </p:txBody>
      </p:sp>
      <p:pic>
        <p:nvPicPr>
          <p:cNvPr id="5" name="Picture 2" descr="C:\Users\mis\Desktop\lubya visit 241.JPG">
            <a:extLst>
              <a:ext uri="{FF2B5EF4-FFF2-40B4-BE49-F238E27FC236}">
                <a16:creationId xmlns:a16="http://schemas.microsoft.com/office/drawing/2014/main" id="{5D2D2E1A-9E13-4EAA-29C2-6BB891CBFCCD}"/>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t="10039" b="16633"/>
          <a:stretch/>
        </p:blipFill>
        <p:spPr bwMode="auto">
          <a:xfrm>
            <a:off x="457200" y="1600200"/>
            <a:ext cx="8229600" cy="4525963"/>
          </a:xfrm>
          <a:prstGeom prst="rect">
            <a:avLst/>
          </a:prstGeom>
          <a:solidFill>
            <a:srgbClr val="FFFFFF"/>
          </a:solidFill>
        </p:spPr>
      </p:pic>
    </p:spTree>
    <p:extLst>
      <p:ext uri="{BB962C8B-B14F-4D97-AF65-F5344CB8AC3E}">
        <p14:creationId xmlns:p14="http://schemas.microsoft.com/office/powerpoint/2010/main" val="709019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felt 3">
            <a:extLst>
              <a:ext uri="{FF2B5EF4-FFF2-40B4-BE49-F238E27FC236}">
                <a16:creationId xmlns:a16="http://schemas.microsoft.com/office/drawing/2014/main" id="{198BA1F1-E024-6996-CA94-1BAC45714890}"/>
              </a:ext>
            </a:extLst>
          </p:cNvPr>
          <p:cNvSpPr txBox="1"/>
          <p:nvPr/>
        </p:nvSpPr>
        <p:spPr>
          <a:xfrm>
            <a:off x="457200" y="274638"/>
            <a:ext cx="8229600" cy="1143000"/>
          </a:xfrm>
          <a:prstGeom prst="rect">
            <a:avLst/>
          </a:prstGeom>
        </p:spPr>
        <p:txBody>
          <a:bodyPr vert="horz" lIns="91440" tIns="45720" rIns="91440" bIns="45720" rtlCol="0" anchor="ctr">
            <a:normAutofit/>
          </a:bodyPr>
          <a:lstStyle/>
          <a:p>
            <a:r>
              <a:rPr lang="da-DK" sz="3200" b="1" dirty="0"/>
              <a:t>Third Generation </a:t>
            </a:r>
            <a:r>
              <a:rPr lang="da-DK" sz="3200" b="1" dirty="0" err="1"/>
              <a:t>Remembering</a:t>
            </a:r>
            <a:r>
              <a:rPr lang="da-DK" sz="3200" b="1" dirty="0"/>
              <a:t>: Graveyard, </a:t>
            </a:r>
            <a:r>
              <a:rPr lang="da-DK" sz="3200" b="1" dirty="0" err="1"/>
              <a:t>M</a:t>
            </a:r>
            <a:r>
              <a:rPr lang="da-DK" sz="3200" b="1" baseline="0" dirty="0" err="1"/>
              <a:t>osque</a:t>
            </a:r>
            <a:r>
              <a:rPr lang="da-DK" sz="3200" b="1" baseline="0" dirty="0"/>
              <a:t>, School </a:t>
            </a:r>
            <a:r>
              <a:rPr lang="da-DK" sz="3200" b="1" dirty="0"/>
              <a:t>&amp;</a:t>
            </a:r>
            <a:r>
              <a:rPr lang="da-DK" sz="3200" b="1" baseline="0" dirty="0"/>
              <a:t> </a:t>
            </a:r>
            <a:r>
              <a:rPr lang="da-DK" sz="3200" b="1" baseline="0" dirty="0" err="1"/>
              <a:t>Debris</a:t>
            </a:r>
            <a:r>
              <a:rPr lang="da-DK" sz="3200" b="1" baseline="0" dirty="0"/>
              <a:t> of houses.</a:t>
            </a:r>
            <a:endParaRPr lang="da-DK" sz="3200" b="1" dirty="0"/>
          </a:p>
        </p:txBody>
      </p:sp>
      <p:pic>
        <p:nvPicPr>
          <p:cNvPr id="1026" name="Picture 2" descr="C:\Users\mis\Desktop\lubya visit 200.JPG"/>
          <p:cNvPicPr>
            <a:picLocks noChangeAspect="1" noChangeArrowheads="1"/>
          </p:cNvPicPr>
          <p:nvPr/>
        </p:nvPicPr>
        <p:blipFill>
          <a:blip r:embed="rId3" cstate="print">
            <a:extLst>
              <a:ext uri="{28A0092B-C50C-407E-A947-70E740481C1C}">
                <a14:useLocalDpi xmlns:a14="http://schemas.microsoft.com/office/drawing/2010/main" val="0"/>
              </a:ext>
            </a:extLst>
          </a:blip>
          <a:srcRect t="26672"/>
          <a:stretch/>
        </p:blipFill>
        <p:spPr bwMode="auto">
          <a:xfrm>
            <a:off x="457200" y="1600200"/>
            <a:ext cx="8229600" cy="4525963"/>
          </a:xfrm>
          <a:prstGeom prst="rect">
            <a:avLst/>
          </a:prstGeom>
          <a:solidFill>
            <a:srgbClr val="FFFFFF"/>
          </a:solidFill>
        </p:spPr>
      </p:pic>
    </p:spTree>
    <p:extLst>
      <p:ext uri="{BB962C8B-B14F-4D97-AF65-F5344CB8AC3E}">
        <p14:creationId xmlns:p14="http://schemas.microsoft.com/office/powerpoint/2010/main" val="19445778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3" name="Title 1">
            <a:extLst>
              <a:ext uri="{FF2B5EF4-FFF2-40B4-BE49-F238E27FC236}">
                <a16:creationId xmlns:a16="http://schemas.microsoft.com/office/drawing/2014/main" id="{0B8DA935-845A-42A9-5E60-AFF9960BD345}"/>
              </a:ext>
            </a:extLst>
          </p:cNvPr>
          <p:cNvSpPr>
            <a:spLocks noGrp="1"/>
          </p:cNvSpPr>
          <p:nvPr>
            <p:ph type="title"/>
          </p:nvPr>
        </p:nvSpPr>
        <p:spPr>
          <a:xfrm>
            <a:off x="323528" y="-98686"/>
            <a:ext cx="8229600" cy="1871502"/>
          </a:xfrm>
        </p:spPr>
        <p:txBody>
          <a:bodyPr>
            <a:normAutofit fontScale="90000"/>
          </a:bodyPr>
          <a:lstStyle/>
          <a:p>
            <a:r>
              <a:rPr lang="da-DK" b="1" dirty="0"/>
              <a:t>”My </a:t>
            </a:r>
            <a:r>
              <a:rPr lang="da-DK" b="1" dirty="0" err="1"/>
              <a:t>Pledge</a:t>
            </a:r>
            <a:r>
              <a:rPr lang="da-DK" b="1" dirty="0"/>
              <a:t> of </a:t>
            </a:r>
            <a:r>
              <a:rPr lang="da-DK" b="1" dirty="0" err="1"/>
              <a:t>Solidarity</a:t>
            </a:r>
            <a:r>
              <a:rPr lang="da-DK" b="1" dirty="0"/>
              <a:t>”. Certificate of </a:t>
            </a:r>
            <a:r>
              <a:rPr lang="da-DK" b="1" dirty="0" err="1"/>
              <a:t>Apology</a:t>
            </a:r>
            <a:r>
              <a:rPr lang="da-DK" b="1" dirty="0"/>
              <a:t> </a:t>
            </a:r>
            <a:r>
              <a:rPr lang="da-DK" b="1" dirty="0" err="1"/>
              <a:t>signed</a:t>
            </a:r>
            <a:r>
              <a:rPr lang="da-DK" b="1" dirty="0"/>
              <a:t> by more </a:t>
            </a:r>
            <a:r>
              <a:rPr lang="da-DK" b="1" dirty="0" err="1"/>
              <a:t>than</a:t>
            </a:r>
            <a:r>
              <a:rPr lang="da-DK" b="1" dirty="0"/>
              <a:t> 200 SA. - </a:t>
            </a:r>
            <a:r>
              <a:rPr lang="da-DK" b="1" dirty="0" err="1"/>
              <a:t>acknowledging</a:t>
            </a:r>
            <a:r>
              <a:rPr lang="da-DK" b="1" dirty="0"/>
              <a:t> the </a:t>
            </a:r>
            <a:r>
              <a:rPr lang="da-DK" b="1" dirty="0" err="1"/>
              <a:t>Nakba</a:t>
            </a:r>
            <a:endParaRPr lang="en-US" b="1" dirty="0"/>
          </a:p>
        </p:txBody>
      </p:sp>
      <p:pic>
        <p:nvPicPr>
          <p:cNvPr id="4098" name="Picture 2" descr="C:\Users\mis\Desktop\lubya visit 253.JPG"/>
          <p:cNvPicPr>
            <a:picLocks noChangeAspect="1" noChangeArrowheads="1"/>
          </p:cNvPicPr>
          <p:nvPr/>
        </p:nvPicPr>
        <p:blipFill>
          <a:blip r:embed="rId3" cstate="print">
            <a:extLst>
              <a:ext uri="{28A0092B-C50C-407E-A947-70E740481C1C}">
                <a14:useLocalDpi xmlns:a14="http://schemas.microsoft.com/office/drawing/2010/main" val="0"/>
              </a:ext>
            </a:extLst>
          </a:blip>
          <a:srcRect b="26672"/>
          <a:stretch/>
        </p:blipFill>
        <p:spPr bwMode="auto">
          <a:xfrm>
            <a:off x="457200" y="1916832"/>
            <a:ext cx="8229600" cy="4680520"/>
          </a:xfrm>
          <a:prstGeom prst="rect">
            <a:avLst/>
          </a:prstGeom>
          <a:solidFill>
            <a:srgbClr val="FFFFFF"/>
          </a:solidFill>
        </p:spPr>
      </p:pic>
    </p:spTree>
    <p:extLst>
      <p:ext uri="{BB962C8B-B14F-4D97-AF65-F5344CB8AC3E}">
        <p14:creationId xmlns:p14="http://schemas.microsoft.com/office/powerpoint/2010/main" val="20460151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tekst, Reklametavle, Reklamering, person&#10;&#10;Automatisk genereret beskrivelse">
            <a:extLst>
              <a:ext uri="{FF2B5EF4-FFF2-40B4-BE49-F238E27FC236}">
                <a16:creationId xmlns:a16="http://schemas.microsoft.com/office/drawing/2014/main" id="{6FE69F15-C002-778C-2D5A-CE3BF8C25FA8}"/>
              </a:ext>
            </a:extLst>
          </p:cNvPr>
          <p:cNvPicPr>
            <a:picLocks noChangeAspect="1"/>
          </p:cNvPicPr>
          <p:nvPr/>
        </p:nvPicPr>
        <p:blipFill>
          <a:blip r:embed="rId3">
            <a:extLst>
              <a:ext uri="{28A0092B-C50C-407E-A947-70E740481C1C}">
                <a14:useLocalDpi xmlns:a14="http://schemas.microsoft.com/office/drawing/2010/main" val="0"/>
              </a:ext>
            </a:extLst>
          </a:blip>
          <a:srcRect r="2" b="14"/>
          <a:stretch/>
        </p:blipFill>
        <p:spPr>
          <a:xfrm>
            <a:off x="90488" y="68263"/>
            <a:ext cx="8963025" cy="6721475"/>
          </a:xfrm>
          <a:prstGeom prst="rect">
            <a:avLst/>
          </a:prstGeom>
          <a:noFill/>
        </p:spPr>
      </p:pic>
    </p:spTree>
    <p:extLst>
      <p:ext uri="{BB962C8B-B14F-4D97-AF65-F5344CB8AC3E}">
        <p14:creationId xmlns:p14="http://schemas.microsoft.com/office/powerpoint/2010/main" val="31925226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7D6D8C-EE31-7817-0AB6-4D7E1431E42C}"/>
              </a:ext>
            </a:extLst>
          </p:cNvPr>
          <p:cNvSpPr>
            <a:spLocks noGrp="1"/>
          </p:cNvSpPr>
          <p:nvPr>
            <p:ph type="title"/>
          </p:nvPr>
        </p:nvSpPr>
        <p:spPr>
          <a:xfrm>
            <a:off x="323528" y="0"/>
            <a:ext cx="8712968" cy="6957392"/>
          </a:xfrm>
        </p:spPr>
        <p:txBody>
          <a:bodyPr>
            <a:normAutofit/>
          </a:bodyPr>
          <a:lstStyle/>
          <a:p>
            <a:r>
              <a:rPr lang="da-DK" altLang="da-DK" sz="4400" b="1" dirty="0" err="1">
                <a:solidFill>
                  <a:srgbClr val="FF0000"/>
                </a:solidFill>
                <a:latin typeface="-apple-system"/>
              </a:rPr>
              <a:t>Rebuilding</a:t>
            </a:r>
            <a:r>
              <a:rPr lang="da-DK" altLang="da-DK" sz="4400" b="1" dirty="0">
                <a:solidFill>
                  <a:srgbClr val="FF0000"/>
                </a:solidFill>
                <a:latin typeface="-apple-system"/>
              </a:rPr>
              <a:t> </a:t>
            </a:r>
            <a:r>
              <a:rPr lang="da-DK" altLang="da-DK" sz="4400" b="1" dirty="0" err="1">
                <a:solidFill>
                  <a:srgbClr val="FF0000"/>
                </a:solidFill>
                <a:latin typeface="-apple-system"/>
              </a:rPr>
              <a:t>Lubya</a:t>
            </a:r>
            <a:r>
              <a:rPr lang="da-DK" altLang="da-DK" sz="4400" b="1" dirty="0">
                <a:solidFill>
                  <a:srgbClr val="FF0000"/>
                </a:solidFill>
                <a:latin typeface="-apple-system"/>
              </a:rPr>
              <a:t> 2021 </a:t>
            </a:r>
            <a:br>
              <a:rPr lang="da-DK" altLang="da-DK" sz="4400" b="1" dirty="0">
                <a:solidFill>
                  <a:srgbClr val="FF0000"/>
                </a:solidFill>
                <a:latin typeface="-apple-system"/>
              </a:rPr>
            </a:br>
            <a:r>
              <a:rPr lang="da-DK" altLang="da-DK" sz="4400" b="1" dirty="0">
                <a:solidFill>
                  <a:srgbClr val="FF0000"/>
                </a:solidFill>
                <a:latin typeface="-apple-system"/>
              </a:rPr>
              <a:t>Common </a:t>
            </a:r>
            <a:r>
              <a:rPr lang="da-DK" altLang="da-DK" sz="4400" b="1" dirty="0" err="1">
                <a:solidFill>
                  <a:srgbClr val="FF0000"/>
                </a:solidFill>
                <a:latin typeface="-apple-system"/>
              </a:rPr>
              <a:t>project</a:t>
            </a:r>
            <a:r>
              <a:rPr lang="da-DK" altLang="da-DK" sz="4400" b="1" dirty="0">
                <a:solidFill>
                  <a:srgbClr val="FF0000"/>
                </a:solidFill>
                <a:latin typeface="-apple-system"/>
              </a:rPr>
              <a:t> </a:t>
            </a:r>
            <a:r>
              <a:rPr lang="da-DK" altLang="da-DK" sz="4400" b="1" dirty="0" err="1">
                <a:solidFill>
                  <a:srgbClr val="FF0000"/>
                </a:solidFill>
                <a:latin typeface="-apple-system"/>
              </a:rPr>
              <a:t>between</a:t>
            </a:r>
            <a:r>
              <a:rPr lang="da-DK" altLang="da-DK" sz="4400" b="1" dirty="0">
                <a:solidFill>
                  <a:srgbClr val="FF0000"/>
                </a:solidFill>
                <a:latin typeface="-apple-system"/>
              </a:rPr>
              <a:t> Jordan &amp; </a:t>
            </a:r>
            <a:r>
              <a:rPr lang="da-DK" altLang="da-DK" sz="4400" b="1" dirty="0" err="1">
                <a:solidFill>
                  <a:srgbClr val="FF0000"/>
                </a:solidFill>
                <a:latin typeface="-apple-system"/>
              </a:rPr>
              <a:t>Palestine</a:t>
            </a:r>
            <a:r>
              <a:rPr lang="da-DK" altLang="da-DK" sz="4400" b="1" dirty="0">
                <a:solidFill>
                  <a:srgbClr val="FF0000"/>
                </a:solidFill>
                <a:latin typeface="-apple-system"/>
              </a:rPr>
              <a:t> </a:t>
            </a:r>
            <a:r>
              <a:rPr lang="da-DK" altLang="da-DK" sz="4400" b="1" dirty="0" err="1">
                <a:solidFill>
                  <a:srgbClr val="FF0000"/>
                </a:solidFill>
                <a:latin typeface="-apple-system"/>
              </a:rPr>
              <a:t>Univ</a:t>
            </a:r>
            <a:r>
              <a:rPr lang="da-DK" altLang="da-DK" sz="4400" b="1" dirty="0">
                <a:solidFill>
                  <a:srgbClr val="FF0000"/>
                </a:solidFill>
                <a:latin typeface="-apple-system"/>
              </a:rPr>
              <a:t>. Architect</a:t>
            </a:r>
            <a:r>
              <a:rPr lang="da-DK" altLang="da-DK" b="1" dirty="0">
                <a:solidFill>
                  <a:srgbClr val="FF0000"/>
                </a:solidFill>
                <a:latin typeface="-apple-system"/>
              </a:rPr>
              <a:t>s</a:t>
            </a:r>
            <a:br>
              <a:rPr lang="da-DK" altLang="da-DK" sz="4400" b="1" dirty="0">
                <a:solidFill>
                  <a:srgbClr val="FF0000"/>
                </a:solidFill>
                <a:latin typeface="-apple-system"/>
              </a:rPr>
            </a:br>
            <a:br>
              <a:rPr lang="da-DK" altLang="da-DK" sz="4400" b="1" dirty="0">
                <a:solidFill>
                  <a:srgbClr val="FF0000"/>
                </a:solidFill>
                <a:latin typeface="-apple-system"/>
              </a:rPr>
            </a:br>
            <a:r>
              <a:rPr lang="ar-LB" altLang="da-DK" sz="4400" b="1" dirty="0">
                <a:solidFill>
                  <a:srgbClr val="FF0000"/>
                </a:solidFill>
                <a:latin typeface="-apple-system"/>
              </a:rPr>
              <a:t>اعادة  بناء  لوبيه 2021</a:t>
            </a:r>
            <a:br>
              <a:rPr lang="da-DK" altLang="da-DK" sz="4400" b="1" dirty="0">
                <a:solidFill>
                  <a:srgbClr val="FF0000"/>
                </a:solidFill>
                <a:latin typeface="-apple-system"/>
              </a:rPr>
            </a:br>
            <a:br>
              <a:rPr lang="da-DK" altLang="da-DK" sz="4400" b="1" dirty="0">
                <a:solidFill>
                  <a:srgbClr val="FF0000"/>
                </a:solidFill>
                <a:latin typeface="-apple-system"/>
              </a:rPr>
            </a:br>
            <a:r>
              <a:rPr lang="da-DK" altLang="da-DK" sz="4400" b="1" dirty="0" err="1">
                <a:solidFill>
                  <a:srgbClr val="FF0000"/>
                </a:solidFill>
                <a:latin typeface="-apple-system"/>
              </a:rPr>
              <a:t>They</a:t>
            </a:r>
            <a:r>
              <a:rPr lang="da-DK" altLang="da-DK" sz="4400" b="1" dirty="0">
                <a:solidFill>
                  <a:srgbClr val="FF0000"/>
                </a:solidFill>
                <a:latin typeface="-apple-system"/>
              </a:rPr>
              <a:t> </a:t>
            </a:r>
            <a:r>
              <a:rPr lang="da-DK" altLang="da-DK" sz="4400" b="1" dirty="0" err="1">
                <a:solidFill>
                  <a:srgbClr val="FF0000"/>
                </a:solidFill>
                <a:latin typeface="-apple-system"/>
              </a:rPr>
              <a:t>Destroy</a:t>
            </a:r>
            <a:r>
              <a:rPr lang="da-DK" altLang="da-DK" sz="4400" b="1" dirty="0">
                <a:solidFill>
                  <a:srgbClr val="FF0000"/>
                </a:solidFill>
                <a:latin typeface="-apple-system"/>
              </a:rPr>
              <a:t>, </a:t>
            </a:r>
            <a:r>
              <a:rPr lang="da-DK" altLang="da-DK" sz="4400" b="1" dirty="0" err="1">
                <a:solidFill>
                  <a:srgbClr val="FF0000"/>
                </a:solidFill>
                <a:latin typeface="-apple-system"/>
              </a:rPr>
              <a:t>We</a:t>
            </a:r>
            <a:r>
              <a:rPr lang="da-DK" altLang="da-DK" sz="4400" b="1" dirty="0">
                <a:solidFill>
                  <a:srgbClr val="FF0000"/>
                </a:solidFill>
                <a:latin typeface="-apple-system"/>
              </a:rPr>
              <a:t> </a:t>
            </a:r>
            <a:r>
              <a:rPr lang="da-DK" altLang="da-DK" b="1" dirty="0" err="1">
                <a:solidFill>
                  <a:srgbClr val="FF0000"/>
                </a:solidFill>
                <a:latin typeface="-apple-system"/>
              </a:rPr>
              <a:t>Rebuild</a:t>
            </a:r>
            <a:endParaRPr lang="da-DK" b="1" dirty="0">
              <a:solidFill>
                <a:srgbClr val="FF0000"/>
              </a:solidFill>
            </a:endParaRPr>
          </a:p>
        </p:txBody>
      </p:sp>
    </p:spTree>
    <p:extLst>
      <p:ext uri="{BB962C8B-B14F-4D97-AF65-F5344CB8AC3E}">
        <p14:creationId xmlns:p14="http://schemas.microsoft.com/office/powerpoint/2010/main" val="21181153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2" descr="Et billede, der indeholder Luftfotografering, udendørs, træ, Fugleperspektiv&#10;&#10;Indhold genereret af kunstig intelligens kan være forkert.">
            <a:extLst>
              <a:ext uri="{FF2B5EF4-FFF2-40B4-BE49-F238E27FC236}">
                <a16:creationId xmlns:a16="http://schemas.microsoft.com/office/drawing/2014/main" id="{44894829-F784-6938-D579-070E5934A7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819" r="947"/>
          <a:stretch/>
        </p:blipFill>
        <p:spPr bwMode="auto">
          <a:xfrm>
            <a:off x="90488" y="68263"/>
            <a:ext cx="8963025" cy="67214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7410" name="Pladsholder til slidenummer 1" hidden="1">
            <a:extLst>
              <a:ext uri="{FF2B5EF4-FFF2-40B4-BE49-F238E27FC236}">
                <a16:creationId xmlns:a16="http://schemas.microsoft.com/office/drawing/2014/main" id="{35E11300-ABE0-4441-5B0B-35DB5EC865E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4267">
                <a:solidFill>
                  <a:schemeClr val="tx1"/>
                </a:solidFill>
                <a:latin typeface="Times New Roman" panose="02020603050405020304" pitchFamily="18" charset="0"/>
              </a:defRPr>
            </a:lvl1pPr>
            <a:lvl2pPr marL="990575" indent="-380990">
              <a:spcBef>
                <a:spcPct val="20000"/>
              </a:spcBef>
              <a:buChar char="–"/>
              <a:defRPr sz="3733">
                <a:solidFill>
                  <a:schemeClr val="tx1"/>
                </a:solidFill>
                <a:latin typeface="Times New Roman" panose="02020603050405020304" pitchFamily="18" charset="0"/>
              </a:defRPr>
            </a:lvl2pPr>
            <a:lvl3pPr marL="1523962" indent="-304792">
              <a:spcBef>
                <a:spcPct val="20000"/>
              </a:spcBef>
              <a:buChar char="•"/>
              <a:defRPr sz="3200">
                <a:solidFill>
                  <a:schemeClr val="tx1"/>
                </a:solidFill>
                <a:latin typeface="Times New Roman" panose="02020603050405020304" pitchFamily="18" charset="0"/>
              </a:defRPr>
            </a:lvl3pPr>
            <a:lvl4pPr marL="2133547" indent="-304792">
              <a:spcBef>
                <a:spcPct val="20000"/>
              </a:spcBef>
              <a:buChar char="–"/>
              <a:defRPr sz="2667">
                <a:solidFill>
                  <a:schemeClr val="tx1"/>
                </a:solidFill>
                <a:latin typeface="Times New Roman" panose="02020603050405020304" pitchFamily="18" charset="0"/>
              </a:defRPr>
            </a:lvl4pPr>
            <a:lvl5pPr marL="2743131" indent="-304792">
              <a:spcBef>
                <a:spcPct val="20000"/>
              </a:spcBef>
              <a:buChar char="»"/>
              <a:defRPr sz="2667">
                <a:solidFill>
                  <a:schemeClr val="tx1"/>
                </a:solidFill>
                <a:latin typeface="Times New Roman" panose="02020603050405020304" pitchFamily="18" charset="0"/>
              </a:defRPr>
            </a:lvl5pPr>
            <a:lvl6pPr marL="3352716" indent="-304792" eaLnBrk="0" fontAlgn="base" hangingPunct="0">
              <a:spcBef>
                <a:spcPct val="20000"/>
              </a:spcBef>
              <a:spcAft>
                <a:spcPct val="0"/>
              </a:spcAft>
              <a:buChar char="»"/>
              <a:defRPr sz="2667">
                <a:solidFill>
                  <a:schemeClr val="tx1"/>
                </a:solidFill>
                <a:latin typeface="Times New Roman" panose="02020603050405020304" pitchFamily="18" charset="0"/>
              </a:defRPr>
            </a:lvl6pPr>
            <a:lvl7pPr marL="3962301" indent="-304792" eaLnBrk="0" fontAlgn="base" hangingPunct="0">
              <a:spcBef>
                <a:spcPct val="20000"/>
              </a:spcBef>
              <a:spcAft>
                <a:spcPct val="0"/>
              </a:spcAft>
              <a:buChar char="»"/>
              <a:defRPr sz="2667">
                <a:solidFill>
                  <a:schemeClr val="tx1"/>
                </a:solidFill>
                <a:latin typeface="Times New Roman" panose="02020603050405020304" pitchFamily="18" charset="0"/>
              </a:defRPr>
            </a:lvl7pPr>
            <a:lvl8pPr marL="4571886" indent="-304792" eaLnBrk="0" fontAlgn="base" hangingPunct="0">
              <a:spcBef>
                <a:spcPct val="20000"/>
              </a:spcBef>
              <a:spcAft>
                <a:spcPct val="0"/>
              </a:spcAft>
              <a:buChar char="»"/>
              <a:defRPr sz="2667">
                <a:solidFill>
                  <a:schemeClr val="tx1"/>
                </a:solidFill>
                <a:latin typeface="Times New Roman" panose="02020603050405020304" pitchFamily="18" charset="0"/>
              </a:defRPr>
            </a:lvl8pPr>
            <a:lvl9pPr marL="5181470" indent="-304792" eaLnBrk="0" fontAlgn="base" hangingPunct="0">
              <a:spcBef>
                <a:spcPct val="20000"/>
              </a:spcBef>
              <a:spcAft>
                <a:spcPct val="0"/>
              </a:spcAft>
              <a:buChar char="»"/>
              <a:defRPr sz="2667">
                <a:solidFill>
                  <a:schemeClr val="tx1"/>
                </a:solidFill>
                <a:latin typeface="Times New Roman" panose="02020603050405020304" pitchFamily="18" charset="0"/>
              </a:defRPr>
            </a:lvl9pPr>
          </a:lstStyle>
          <a:p>
            <a:pPr>
              <a:spcBef>
                <a:spcPct val="0"/>
              </a:spcBef>
              <a:spcAft>
                <a:spcPts val="600"/>
              </a:spcAft>
              <a:buFontTx/>
              <a:buNone/>
            </a:pPr>
            <a:fld id="{54989ED3-4FC4-4155-B1CE-6AF9FB58C025}" type="slidenum">
              <a:rPr lang="en-GB" altLang="da-DK" sz="1867"/>
              <a:pPr>
                <a:spcBef>
                  <a:spcPct val="0"/>
                </a:spcBef>
                <a:spcAft>
                  <a:spcPts val="600"/>
                </a:spcAft>
                <a:buFontTx/>
                <a:buNone/>
              </a:pPr>
              <a:t>37</a:t>
            </a:fld>
            <a:endParaRPr lang="en-GB" altLang="da-DK" sz="1867"/>
          </a:p>
        </p:txBody>
      </p:sp>
    </p:spTree>
  </p:cSld>
  <p:clrMapOvr>
    <a:masterClrMapping/>
  </p:clrMapOvr>
</p:sld>
</file>

<file path=ppt/theme/theme1.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Memory's Landscape  Revisited -2023</Template>
  <TotalTime>345</TotalTime>
  <Words>1155</Words>
  <Application>Microsoft Office PowerPoint</Application>
  <PresentationFormat>Skærmshow (4:3)</PresentationFormat>
  <Paragraphs>90</Paragraphs>
  <Slides>37</Slides>
  <Notes>15</Notes>
  <HiddenSlides>0</HiddenSlides>
  <MMClips>0</MMClips>
  <ScaleCrop>false</ScaleCrop>
  <HeadingPairs>
    <vt:vector size="6" baseType="variant">
      <vt:variant>
        <vt:lpstr>Benyttede skrifttyper</vt:lpstr>
      </vt:variant>
      <vt:variant>
        <vt:i4>10</vt:i4>
      </vt:variant>
      <vt:variant>
        <vt:lpstr>Tema</vt:lpstr>
      </vt:variant>
      <vt:variant>
        <vt:i4>1</vt:i4>
      </vt:variant>
      <vt:variant>
        <vt:lpstr>Slidetitler</vt:lpstr>
      </vt:variant>
      <vt:variant>
        <vt:i4>37</vt:i4>
      </vt:variant>
    </vt:vector>
  </HeadingPairs>
  <TitlesOfParts>
    <vt:vector size="48" baseType="lpstr">
      <vt:lpstr>-apple-system</vt:lpstr>
      <vt:lpstr>Arial</vt:lpstr>
      <vt:lpstr>Calibri</vt:lpstr>
      <vt:lpstr>Franklin Gothic Demi</vt:lpstr>
      <vt:lpstr>Franklin Gothic Heavy</vt:lpstr>
      <vt:lpstr>GuardianTextEgyptian</vt:lpstr>
      <vt:lpstr>inherit</vt:lpstr>
      <vt:lpstr>Lato</vt:lpstr>
      <vt:lpstr>Segoe UI Historic</vt:lpstr>
      <vt:lpstr>Times New Roman</vt:lpstr>
      <vt:lpstr>Kontortema</vt:lpstr>
      <vt:lpstr>Jerusalem amid two Nakbas:1948-2023  Lubya Village ”Lieu de memoire” revisited   The 2nd international Conference on ”Jerusalem:Where to?” Amman-Jordan May 14-15-2025 Mahmoud Issa</vt:lpstr>
      <vt:lpstr>Wishfull thinking </vt:lpstr>
      <vt:lpstr>"Afforestation policies</vt:lpstr>
      <vt:lpstr>PowerPoint-præsentation</vt:lpstr>
      <vt:lpstr>PowerPoint-præsentation</vt:lpstr>
      <vt:lpstr>PowerPoint-præsentation</vt:lpstr>
      <vt:lpstr>PowerPoint-præsentation</vt:lpstr>
      <vt:lpstr>The Only Photo of Lubya Before Destruction</vt:lpstr>
      <vt:lpstr>Lubya before destruction</vt:lpstr>
      <vt:lpstr>Memories of the Past the only standing wall </vt:lpstr>
      <vt:lpstr>Haj Karzon and Map of Lubya</vt:lpstr>
      <vt:lpstr>South African minister Ronnie Kasril´s Dedication to Lubya: planting olive tree </vt:lpstr>
      <vt:lpstr>In Pretoria</vt:lpstr>
      <vt:lpstr>Memory of Three Different Kinds of Exile case of app. 15 million Palestinians </vt:lpstr>
      <vt:lpstr>Today, Palestinians in Israel Own Only 5% of the historical land of Palestine</vt:lpstr>
      <vt:lpstr>Ethnic Cleansing </vt:lpstr>
      <vt:lpstr>Officers Who Occupied Lubya</vt:lpstr>
      <vt:lpstr>Necessity of Oral History to Recover Hidden Histories of the Past</vt:lpstr>
      <vt:lpstr>Around 50.000 Living in 23 Countries</vt:lpstr>
      <vt:lpstr>Graveyards: Past and Present Father found a tree he planted when young</vt:lpstr>
      <vt:lpstr>The Routes of Memory Among three generations</vt:lpstr>
      <vt:lpstr>Haj Karzon mental Map of Lubya before destruction</vt:lpstr>
      <vt:lpstr>Debris of Lubya´s Cemetery</vt:lpstr>
      <vt:lpstr>Lubya’s 240 Absentees &amp; Conqueror’s Cynical Statement</vt:lpstr>
      <vt:lpstr> Suppressed Memories - Khalid Said Vivid Memory After 42 Years in Exile  </vt:lpstr>
      <vt:lpstr>Geneological Tree of Samadi &amp; Atwat Families-Abu Dhais residing in Hama’s refugee camp author of a book on Lubya</vt:lpstr>
      <vt:lpstr>Attack on Civilians 1939</vt:lpstr>
      <vt:lpstr>Around 20.000 gathered on Lubya debris-Named now “South African Forest”, commemorating the 66th anniversary of Nakba Day in 2014</vt:lpstr>
      <vt:lpstr> </vt:lpstr>
      <vt:lpstr>Reports about the Event in Lubya 2014</vt:lpstr>
      <vt:lpstr>PowerPoint-præsentation</vt:lpstr>
      <vt:lpstr>Apology ceremony  </vt:lpstr>
      <vt:lpstr>PowerPoint-præsentation</vt:lpstr>
      <vt:lpstr>”My Pledge of Solidarity”. Certificate of Apology signed by more than 200 SA. - acknowledging the Nakba</vt:lpstr>
      <vt:lpstr>PowerPoint-præsentation</vt:lpstr>
      <vt:lpstr>Rebuilding Lubya 2021  Common project between Jordan &amp; Palestine Univ. Architects  اعادة  بناء  لوبيه 2021  They Destroy, We Rebuild</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Lubya ”Lieu de memoire” revisited  Lecture at Dar Al-Kalima-Bethlehem –  Mahmoud Issa  October 2023</dc:title>
  <dc:creator>mahmoud Issa</dc:creator>
  <cp:lastModifiedBy>Ryan Badran</cp:lastModifiedBy>
  <cp:revision>30</cp:revision>
  <cp:lastPrinted>2011-08-06T14:41:36Z</cp:lastPrinted>
  <dcterms:created xsi:type="dcterms:W3CDTF">2023-06-03T10:16:11Z</dcterms:created>
  <dcterms:modified xsi:type="dcterms:W3CDTF">2025-05-21T11:14:52Z</dcterms:modified>
</cp:coreProperties>
</file>